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63" r:id="rId2"/>
    <p:sldId id="257" r:id="rId3"/>
    <p:sldId id="295" r:id="rId4"/>
    <p:sldId id="328" r:id="rId5"/>
    <p:sldId id="329" r:id="rId6"/>
    <p:sldId id="330" r:id="rId7"/>
    <p:sldId id="331" r:id="rId8"/>
    <p:sldId id="332" r:id="rId9"/>
    <p:sldId id="340" r:id="rId10"/>
    <p:sldId id="333" r:id="rId11"/>
    <p:sldId id="334" r:id="rId12"/>
    <p:sldId id="335" r:id="rId13"/>
    <p:sldId id="336" r:id="rId14"/>
    <p:sldId id="337" r:id="rId15"/>
    <p:sldId id="338" r:id="rId16"/>
    <p:sldId id="339" r:id="rId17"/>
    <p:sldId id="272" r:id="rId18"/>
    <p:sldId id="296" r:id="rId19"/>
    <p:sldId id="304" r:id="rId20"/>
    <p:sldId id="300" r:id="rId21"/>
    <p:sldId id="302" r:id="rId22"/>
    <p:sldId id="299" r:id="rId23"/>
    <p:sldId id="305" r:id="rId24"/>
    <p:sldId id="306" r:id="rId25"/>
    <p:sldId id="308" r:id="rId26"/>
    <p:sldId id="309" r:id="rId27"/>
    <p:sldId id="318" r:id="rId28"/>
    <p:sldId id="317" r:id="rId29"/>
    <p:sldId id="311" r:id="rId30"/>
    <p:sldId id="319" r:id="rId31"/>
    <p:sldId id="321" r:id="rId32"/>
    <p:sldId id="313" r:id="rId33"/>
    <p:sldId id="323" r:id="rId34"/>
    <p:sldId id="326" r:id="rId35"/>
    <p:sldId id="324" r:id="rId36"/>
    <p:sldId id="325" r:id="rId37"/>
    <p:sldId id="327" r:id="rId38"/>
    <p:sldId id="315" r:id="rId39"/>
    <p:sldId id="322"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Alice" initials=".A" lastIdx="1" clrIdx="0">
    <p:extLst>
      <p:ext uri="{19B8F6BF-5375-455C-9EA6-DF929625EA0E}">
        <p15:presenceInfo xmlns:p15="http://schemas.microsoft.com/office/powerpoint/2012/main" userId="3cc7a5f80e6902e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4472C4"/>
    <a:srgbClr val="F9FEF8"/>
    <a:srgbClr val="F8FDF7"/>
    <a:srgbClr val="007F51"/>
    <a:srgbClr val="FFFFFF"/>
    <a:srgbClr val="D6F2E1"/>
    <a:srgbClr val="74DE95"/>
    <a:srgbClr val="8A0000"/>
    <a:srgbClr val="A84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85" autoAdjust="0"/>
    <p:restoredTop sz="94660"/>
  </p:normalViewPr>
  <p:slideViewPr>
    <p:cSldViewPr snapToGrid="0">
      <p:cViewPr varScale="1">
        <p:scale>
          <a:sx n="66" d="100"/>
          <a:sy n="66" d="100"/>
        </p:scale>
        <p:origin x="52" y="10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6C6DB6-158B-4CA2-8712-B31A59A6262C}" type="datetimeFigureOut">
              <a:rPr lang="it-IT" smtClean="0"/>
              <a:t>11/10/2021</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6226A-EEBE-40C8-9E07-7B659C4CFB69}" type="slidenum">
              <a:rPr lang="it-IT" smtClean="0"/>
              <a:t>‹N›</a:t>
            </a:fld>
            <a:endParaRPr lang="it-IT"/>
          </a:p>
        </p:txBody>
      </p:sp>
    </p:spTree>
    <p:extLst>
      <p:ext uri="{BB962C8B-B14F-4D97-AF65-F5344CB8AC3E}">
        <p14:creationId xmlns:p14="http://schemas.microsoft.com/office/powerpoint/2010/main" val="216486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69D4F8A2-F88F-4DCF-9CC1-CE115619373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fld id="{45DD670E-1D21-450A-98C1-C0FFB3F078F3}" type="slidenum">
              <a:rPr lang="it-IT" altLang="it-IT" sz="1200" smtClean="0">
                <a:solidFill>
                  <a:schemeClr val="tx1"/>
                </a:solidFill>
              </a:rPr>
              <a:pPr/>
              <a:t>1</a:t>
            </a:fld>
            <a:endParaRPr lang="it-IT" altLang="it-IT" sz="1200" dirty="0">
              <a:solidFill>
                <a:schemeClr val="tx1"/>
              </a:solidFill>
            </a:endParaRPr>
          </a:p>
        </p:txBody>
      </p:sp>
      <p:sp>
        <p:nvSpPr>
          <p:cNvPr id="5123" name="Rectangle 2">
            <a:extLst>
              <a:ext uri="{FF2B5EF4-FFF2-40B4-BE49-F238E27FC236}">
                <a16:creationId xmlns:a16="http://schemas.microsoft.com/office/drawing/2014/main" id="{35D24393-DE14-4F5E-84A9-C69C25D4702E}"/>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9A8285B9-41B6-4489-8F30-866B3D18071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80AABC65-FFAA-49A0-97EC-81504AAE406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fld id="{C514972C-0B66-4A5D-81DD-DB5482129971}" type="slidenum">
              <a:rPr lang="it-IT" altLang="it-IT" sz="1200" smtClean="0">
                <a:solidFill>
                  <a:schemeClr val="tx1"/>
                </a:solidFill>
              </a:rPr>
              <a:pPr/>
              <a:t>2</a:t>
            </a:fld>
            <a:endParaRPr lang="it-IT" altLang="it-IT" sz="1200" dirty="0">
              <a:solidFill>
                <a:schemeClr val="tx1"/>
              </a:solidFill>
            </a:endParaRPr>
          </a:p>
        </p:txBody>
      </p:sp>
      <p:sp>
        <p:nvSpPr>
          <p:cNvPr id="7171" name="Rectangle 2">
            <a:extLst>
              <a:ext uri="{FF2B5EF4-FFF2-40B4-BE49-F238E27FC236}">
                <a16:creationId xmlns:a16="http://schemas.microsoft.com/office/drawing/2014/main" id="{324D0B4F-1018-40D0-B36D-85B77AD3CB44}"/>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D1BCDEE7-5547-4072-BC6F-718ED139558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47E3DF9-6516-46AD-9345-CC3D62CF6BF9}" type="datetimeFigureOut">
              <a:rPr lang="it-IT" smtClean="0"/>
              <a:t>11/10/2021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306493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47E3DF9-6516-46AD-9345-CC3D62CF6BF9}" type="datetimeFigureOut">
              <a:rPr lang="it-IT" smtClean="0"/>
              <a:t>11/10/2021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212582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47E3DF9-6516-46AD-9345-CC3D62CF6BF9}" type="datetimeFigureOut">
              <a:rPr lang="it-IT" smtClean="0"/>
              <a:t>11/10/2021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3476305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esto 2"/>
          <p:cNvSpPr>
            <a:spLocks noGrp="1"/>
          </p:cNvSpPr>
          <p:nvPr>
            <p:ph type="body"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4A3A0F4A-8759-40AE-9E68-F9A598B2EE89}"/>
              </a:ext>
            </a:extLst>
          </p:cNvPr>
          <p:cNvSpPr>
            <a:spLocks noGrp="1" noChangeArrowheads="1"/>
          </p:cNvSpPr>
          <p:nvPr>
            <p:ph type="dt" sz="half" idx="10"/>
          </p:nvPr>
        </p:nvSpPr>
        <p:spPr>
          <a:ln/>
        </p:spPr>
        <p:txBody>
          <a:bodyPr/>
          <a:lstStyle>
            <a:lvl1pPr>
              <a:defRPr/>
            </a:lvl1pPr>
          </a:lstStyle>
          <a:p>
            <a:pPr>
              <a:defRPr/>
            </a:pPr>
            <a:fld id="{AB05C8C3-EFD7-47A5-BFAD-2CC2FC3C5051}" type="datetime1">
              <a:rPr lang="it-IT" altLang="it-IT"/>
              <a:pPr>
                <a:defRPr/>
              </a:pPr>
              <a:t>11/10/2021</a:t>
            </a:fld>
            <a:endParaRPr lang="it-IT" altLang="it-IT"/>
          </a:p>
        </p:txBody>
      </p:sp>
      <p:sp>
        <p:nvSpPr>
          <p:cNvPr id="6" name="Rectangle 5">
            <a:extLst>
              <a:ext uri="{FF2B5EF4-FFF2-40B4-BE49-F238E27FC236}">
                <a16:creationId xmlns:a16="http://schemas.microsoft.com/office/drawing/2014/main" id="{44BAEACD-A78D-4358-9DB9-E26303A6D96E}"/>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B50DCFA4-F5D5-438E-AA96-F46B8B400731}"/>
              </a:ext>
            </a:extLst>
          </p:cNvPr>
          <p:cNvSpPr>
            <a:spLocks noGrp="1" noChangeArrowheads="1"/>
          </p:cNvSpPr>
          <p:nvPr>
            <p:ph type="sldNum" sz="quarter" idx="12"/>
          </p:nvPr>
        </p:nvSpPr>
        <p:spPr>
          <a:ln/>
        </p:spPr>
        <p:txBody>
          <a:bodyPr/>
          <a:lstStyle>
            <a:lvl1pPr>
              <a:defRPr/>
            </a:lvl1pPr>
          </a:lstStyle>
          <a:p>
            <a:pPr>
              <a:defRPr/>
            </a:pPr>
            <a:r>
              <a:rPr lang="it-IT" altLang="it-IT"/>
              <a:t>Pagina </a:t>
            </a:r>
            <a:fld id="{BA9F0046-FBF3-4F8E-AF75-F21965C18679}" type="slidenum">
              <a:rPr lang="it-IT" altLang="it-IT" smtClean="0"/>
              <a:pPr>
                <a:defRPr/>
              </a:pPr>
              <a:t>‹N›</a:t>
            </a:fld>
            <a:endParaRPr lang="it-IT" altLang="it-IT"/>
          </a:p>
        </p:txBody>
      </p:sp>
    </p:spTree>
    <p:extLst>
      <p:ext uri="{BB962C8B-B14F-4D97-AF65-F5344CB8AC3E}">
        <p14:creationId xmlns:p14="http://schemas.microsoft.com/office/powerpoint/2010/main" val="945535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47E3DF9-6516-46AD-9345-CC3D62CF6BF9}" type="datetimeFigureOut">
              <a:rPr lang="it-IT" smtClean="0"/>
              <a:t>11/10/2021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2311182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47E3DF9-6516-46AD-9345-CC3D62CF6BF9}" type="datetimeFigureOut">
              <a:rPr lang="it-IT" smtClean="0"/>
              <a:t>11/10/2021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307071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47E3DF9-6516-46AD-9345-CC3D62CF6BF9}" type="datetimeFigureOut">
              <a:rPr lang="it-IT" smtClean="0"/>
              <a:t>11/10/2021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104370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47E3DF9-6516-46AD-9345-CC3D62CF6BF9}" type="datetimeFigureOut">
              <a:rPr lang="it-IT" smtClean="0"/>
              <a:t>11/10/2021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2367524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47E3DF9-6516-46AD-9345-CC3D62CF6BF9}" type="datetimeFigureOut">
              <a:rPr lang="it-IT" smtClean="0"/>
              <a:t>11/10/2021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3475842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7E3DF9-6516-46AD-9345-CC3D62CF6BF9}" type="datetimeFigureOut">
              <a:rPr lang="it-IT" smtClean="0"/>
              <a:t>11/10/2021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358504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47E3DF9-6516-46AD-9345-CC3D62CF6BF9}" type="datetimeFigureOut">
              <a:rPr lang="it-IT" smtClean="0"/>
              <a:t>11/10/2021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2624633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47E3DF9-6516-46AD-9345-CC3D62CF6BF9}" type="datetimeFigureOut">
              <a:rPr lang="it-IT" smtClean="0"/>
              <a:t>11/10/2021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B02F8EB-1311-43B5-8B6F-F858549E2E82}" type="slidenum">
              <a:rPr lang="it-IT" smtClean="0"/>
              <a:t>‹N›</a:t>
            </a:fld>
            <a:endParaRPr lang="it-IT"/>
          </a:p>
        </p:txBody>
      </p:sp>
    </p:spTree>
    <p:extLst>
      <p:ext uri="{BB962C8B-B14F-4D97-AF65-F5344CB8AC3E}">
        <p14:creationId xmlns:p14="http://schemas.microsoft.com/office/powerpoint/2010/main" val="192911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E3DF9-6516-46AD-9345-CC3D62CF6BF9}" type="datetimeFigureOut">
              <a:rPr lang="it-IT" smtClean="0"/>
              <a:t>11/10/2021</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02F8EB-1311-43B5-8B6F-F858549E2E82}" type="slidenum">
              <a:rPr lang="it-IT" smtClean="0"/>
              <a:t>‹N›</a:t>
            </a:fld>
            <a:endParaRPr lang="it-IT"/>
          </a:p>
        </p:txBody>
      </p:sp>
    </p:spTree>
    <p:extLst>
      <p:ext uri="{BB962C8B-B14F-4D97-AF65-F5344CB8AC3E}">
        <p14:creationId xmlns:p14="http://schemas.microsoft.com/office/powerpoint/2010/main" val="1625980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png"/><Relationship Id="rId4" Type="http://schemas.openxmlformats.org/officeDocument/2006/relationships/image" Target="../media/image140.png"/></Relationships>
</file>

<file path=ppt/slides/_rels/slide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2CE60205-7B7E-48F1-95F0-2D5ECCBB1CBE}"/>
              </a:ext>
            </a:extLst>
          </p:cNvPr>
          <p:cNvSpPr>
            <a:spLocks noChangeArrowheads="1"/>
          </p:cNvSpPr>
          <p:nvPr/>
        </p:nvSpPr>
        <p:spPr bwMode="auto">
          <a:xfrm>
            <a:off x="0" y="125128"/>
            <a:ext cx="9144000" cy="2818069"/>
          </a:xfrm>
          <a:prstGeom prst="rect">
            <a:avLst/>
          </a:prstGeom>
          <a:solidFill>
            <a:srgbClr val="007F51"/>
          </a:solidFill>
          <a:ln>
            <a:noFill/>
          </a:ln>
          <a:effectLst/>
        </p:spPr>
        <p:txBody>
          <a:bodyPr wrap="none" anchor="ct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endParaRPr lang="it-IT" altLang="it-IT" sz="900" dirty="0">
              <a:solidFill>
                <a:schemeClr val="bg1"/>
              </a:solidFill>
            </a:endParaRPr>
          </a:p>
        </p:txBody>
      </p:sp>
      <p:sp>
        <p:nvSpPr>
          <p:cNvPr id="4100" name="CasellaDiTesto 2">
            <a:extLst>
              <a:ext uri="{FF2B5EF4-FFF2-40B4-BE49-F238E27FC236}">
                <a16:creationId xmlns:a16="http://schemas.microsoft.com/office/drawing/2014/main" id="{B849CB4A-C080-4954-90B6-8CA325FB424B}"/>
              </a:ext>
            </a:extLst>
          </p:cNvPr>
          <p:cNvSpPr txBox="1">
            <a:spLocks noChangeArrowheads="1"/>
          </p:cNvSpPr>
          <p:nvPr/>
        </p:nvSpPr>
        <p:spPr bwMode="auto">
          <a:xfrm>
            <a:off x="86627" y="747713"/>
            <a:ext cx="891299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ctr">
              <a:spcBef>
                <a:spcPct val="0"/>
              </a:spcBef>
              <a:buClrTx/>
              <a:buFontTx/>
              <a:buNone/>
            </a:pPr>
            <a:r>
              <a:rPr lang="it-IT" altLang="it-IT" sz="2000" b="1" dirty="0">
                <a:solidFill>
                  <a:schemeClr val="bg1"/>
                </a:solidFill>
                <a:latin typeface="Palatino Linotype" panose="02040502050505030304" pitchFamily="18" charset="0"/>
              </a:rPr>
              <a:t>Sviluppo di algoritmi di controllo delle correnti nelle bobine poloidali di</a:t>
            </a:r>
          </a:p>
          <a:p>
            <a:pPr algn="ctr">
              <a:spcBef>
                <a:spcPct val="0"/>
              </a:spcBef>
              <a:buClrTx/>
              <a:buFontTx/>
              <a:buNone/>
            </a:pPr>
            <a:r>
              <a:rPr lang="it-IT" altLang="it-IT" sz="2000" b="1" dirty="0">
                <a:solidFill>
                  <a:schemeClr val="bg1"/>
                </a:solidFill>
                <a:latin typeface="Palatino Linotype" panose="02040502050505030304" pitchFamily="18" charset="0"/>
              </a:rPr>
              <a:t>macchine per la fusione Tokamak,</a:t>
            </a:r>
          </a:p>
          <a:p>
            <a:pPr algn="ctr">
              <a:spcBef>
                <a:spcPct val="0"/>
              </a:spcBef>
              <a:buClrTx/>
              <a:buFontTx/>
              <a:buNone/>
            </a:pPr>
            <a:r>
              <a:rPr lang="it-IT" altLang="it-IT" sz="2000" b="1" dirty="0">
                <a:solidFill>
                  <a:schemeClr val="bg1"/>
                </a:solidFill>
                <a:latin typeface="Palatino Linotype" panose="02040502050505030304" pitchFamily="18" charset="0"/>
              </a:rPr>
              <a:t>con riguardo al design sistemico per la cooperazione tra sistemi</a:t>
            </a:r>
          </a:p>
          <a:p>
            <a:pPr algn="ctr">
              <a:spcBef>
                <a:spcPct val="0"/>
              </a:spcBef>
              <a:buClrTx/>
              <a:buFontTx/>
              <a:buNone/>
            </a:pPr>
            <a:r>
              <a:rPr lang="it-IT" altLang="it-IT" sz="2000" b="1" dirty="0">
                <a:solidFill>
                  <a:schemeClr val="bg1"/>
                </a:solidFill>
                <a:latin typeface="Palatino Linotype" panose="02040502050505030304" pitchFamily="18" charset="0"/>
              </a:rPr>
              <a:t>embedded di attuazione, misurazione e controllo.</a:t>
            </a:r>
            <a:endParaRPr lang="it-IT" altLang="it-IT" sz="1600" dirty="0">
              <a:solidFill>
                <a:schemeClr val="bg1"/>
              </a:solidFill>
              <a:latin typeface="Palatino Linotype" panose="02040502050505030304" pitchFamily="18" charset="0"/>
            </a:endParaRPr>
          </a:p>
        </p:txBody>
      </p:sp>
      <p:sp>
        <p:nvSpPr>
          <p:cNvPr id="4101" name="CasellaDiTesto 3">
            <a:extLst>
              <a:ext uri="{FF2B5EF4-FFF2-40B4-BE49-F238E27FC236}">
                <a16:creationId xmlns:a16="http://schemas.microsoft.com/office/drawing/2014/main" id="{8C2BF79A-AC6B-4D4C-8D4C-94776425D332}"/>
              </a:ext>
            </a:extLst>
          </p:cNvPr>
          <p:cNvSpPr txBox="1">
            <a:spLocks noChangeArrowheads="1"/>
          </p:cNvSpPr>
          <p:nvPr/>
        </p:nvSpPr>
        <p:spPr bwMode="auto">
          <a:xfrm>
            <a:off x="543338" y="4225703"/>
            <a:ext cx="2501900" cy="190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600" dirty="0">
                <a:solidFill>
                  <a:schemeClr val="tx1"/>
                </a:solidFill>
                <a:latin typeface="Palatino Linotype" panose="02040502050505030304" pitchFamily="18" charset="0"/>
              </a:rPr>
              <a:t>Relatore</a:t>
            </a:r>
          </a:p>
          <a:p>
            <a:pPr algn="just">
              <a:lnSpc>
                <a:spcPct val="150000"/>
              </a:lnSpc>
              <a:spcBef>
                <a:spcPct val="0"/>
              </a:spcBef>
              <a:buClrTx/>
              <a:buFontTx/>
              <a:buNone/>
            </a:pPr>
            <a:r>
              <a:rPr lang="it-IT" altLang="it-IT" sz="1600" dirty="0">
                <a:solidFill>
                  <a:schemeClr val="tx1"/>
                </a:solidFill>
                <a:latin typeface="Palatino Linotype" panose="02040502050505030304" pitchFamily="18" charset="0"/>
              </a:rPr>
              <a:t>Prof. Daniele Carnevale</a:t>
            </a:r>
          </a:p>
          <a:p>
            <a:pPr algn="just">
              <a:lnSpc>
                <a:spcPct val="150000"/>
              </a:lnSpc>
              <a:spcBef>
                <a:spcPct val="0"/>
              </a:spcBef>
              <a:buClrTx/>
              <a:buFontTx/>
              <a:buNone/>
            </a:pPr>
            <a:endParaRPr lang="it-IT" altLang="it-IT" sz="1600" dirty="0">
              <a:solidFill>
                <a:schemeClr val="tx1"/>
              </a:solidFill>
              <a:latin typeface="Palatino Linotype" panose="02040502050505030304" pitchFamily="18" charset="0"/>
            </a:endParaRPr>
          </a:p>
          <a:p>
            <a:pPr algn="just">
              <a:lnSpc>
                <a:spcPct val="150000"/>
              </a:lnSpc>
              <a:spcBef>
                <a:spcPct val="0"/>
              </a:spcBef>
              <a:buClrTx/>
              <a:buFontTx/>
              <a:buNone/>
            </a:pPr>
            <a:r>
              <a:rPr lang="it-IT" altLang="it-IT" sz="1600" dirty="0">
                <a:solidFill>
                  <a:schemeClr val="tx1"/>
                </a:solidFill>
                <a:latin typeface="Palatino Linotype" panose="02040502050505030304" pitchFamily="18" charset="0"/>
              </a:rPr>
              <a:t>Correlatore </a:t>
            </a:r>
          </a:p>
          <a:p>
            <a:pPr algn="just">
              <a:lnSpc>
                <a:spcPct val="150000"/>
              </a:lnSpc>
              <a:spcBef>
                <a:spcPct val="0"/>
              </a:spcBef>
              <a:buClrTx/>
              <a:buFontTx/>
              <a:buNone/>
            </a:pPr>
            <a:r>
              <a:rPr lang="it-IT" altLang="it-IT" sz="1600" dirty="0">
                <a:solidFill>
                  <a:schemeClr val="tx1"/>
                </a:solidFill>
                <a:latin typeface="Palatino Linotype" panose="02040502050505030304" pitchFamily="18" charset="0"/>
              </a:rPr>
              <a:t>Marco Passeri</a:t>
            </a:r>
          </a:p>
        </p:txBody>
      </p:sp>
      <p:sp>
        <p:nvSpPr>
          <p:cNvPr id="4102" name="CasellaDiTesto 1">
            <a:extLst>
              <a:ext uri="{FF2B5EF4-FFF2-40B4-BE49-F238E27FC236}">
                <a16:creationId xmlns:a16="http://schemas.microsoft.com/office/drawing/2014/main" id="{ECD3B9FD-57A1-41EF-B407-736C9D2B4F1C}"/>
              </a:ext>
            </a:extLst>
          </p:cNvPr>
          <p:cNvSpPr txBox="1">
            <a:spLocks noChangeArrowheads="1"/>
          </p:cNvSpPr>
          <p:nvPr/>
        </p:nvSpPr>
        <p:spPr bwMode="auto">
          <a:xfrm>
            <a:off x="6622221" y="4232175"/>
            <a:ext cx="1978441" cy="79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nSpc>
                <a:spcPct val="150000"/>
              </a:lnSpc>
              <a:spcBef>
                <a:spcPct val="0"/>
              </a:spcBef>
              <a:buClrTx/>
              <a:buFontTx/>
              <a:buNone/>
            </a:pPr>
            <a:r>
              <a:rPr lang="it-IT" altLang="it-IT" sz="1600" dirty="0">
                <a:solidFill>
                  <a:schemeClr val="tx1"/>
                </a:solidFill>
                <a:latin typeface="Palatino Linotype" panose="02040502050505030304" pitchFamily="18" charset="0"/>
              </a:rPr>
              <a:t>Candidato </a:t>
            </a:r>
          </a:p>
          <a:p>
            <a:pPr>
              <a:lnSpc>
                <a:spcPct val="150000"/>
              </a:lnSpc>
              <a:spcBef>
                <a:spcPct val="0"/>
              </a:spcBef>
              <a:buClrTx/>
              <a:buFontTx/>
              <a:buNone/>
            </a:pPr>
            <a:r>
              <a:rPr lang="it-IT" altLang="it-IT" sz="1600" dirty="0">
                <a:solidFill>
                  <a:schemeClr val="tx1"/>
                </a:solidFill>
                <a:latin typeface="Palatino Linotype" panose="02040502050505030304" pitchFamily="18" charset="0"/>
              </a:rPr>
              <a:t>Emanuele Alfano</a:t>
            </a:r>
          </a:p>
        </p:txBody>
      </p:sp>
      <p:sp>
        <p:nvSpPr>
          <p:cNvPr id="4103" name="CasellaDiTesto 2">
            <a:extLst>
              <a:ext uri="{FF2B5EF4-FFF2-40B4-BE49-F238E27FC236}">
                <a16:creationId xmlns:a16="http://schemas.microsoft.com/office/drawing/2014/main" id="{1B094485-D881-4845-9985-C7CD3E575D07}"/>
              </a:ext>
            </a:extLst>
          </p:cNvPr>
          <p:cNvSpPr txBox="1">
            <a:spLocks noChangeArrowheads="1"/>
          </p:cNvSpPr>
          <p:nvPr/>
        </p:nvSpPr>
        <p:spPr bwMode="auto">
          <a:xfrm>
            <a:off x="3952875" y="6342063"/>
            <a:ext cx="22320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600" dirty="0">
                <a:solidFill>
                  <a:schemeClr val="tx1"/>
                </a:solidFill>
                <a:latin typeface="Palatino Linotype" panose="02040502050505030304" pitchFamily="18" charset="0"/>
              </a:rPr>
              <a:t>A.A 2020/2021</a:t>
            </a:r>
          </a:p>
        </p:txBody>
      </p:sp>
      <p:sp>
        <p:nvSpPr>
          <p:cNvPr id="2" name="CasellaDiTesto 1">
            <a:extLst>
              <a:ext uri="{FF2B5EF4-FFF2-40B4-BE49-F238E27FC236}">
                <a16:creationId xmlns:a16="http://schemas.microsoft.com/office/drawing/2014/main" id="{BAA6B33D-8FFC-47C9-A2F0-074820A94FDC}"/>
              </a:ext>
            </a:extLst>
          </p:cNvPr>
          <p:cNvSpPr txBox="1"/>
          <p:nvPr/>
        </p:nvSpPr>
        <p:spPr>
          <a:xfrm>
            <a:off x="0" y="2865506"/>
            <a:ext cx="9144000" cy="765313"/>
          </a:xfrm>
          <a:prstGeom prst="rect">
            <a:avLst/>
          </a:prstGeom>
          <a:solidFill>
            <a:schemeClr val="bg1"/>
          </a:solidFill>
        </p:spPr>
        <p:txBody>
          <a:bodyPr wrap="square" rtlCol="0">
            <a:spAutoFit/>
          </a:bodyPr>
          <a:lstStyle/>
          <a:p>
            <a:endParaRPr lang="it-IT" dirty="0"/>
          </a:p>
        </p:txBody>
      </p:sp>
      <p:pic>
        <p:nvPicPr>
          <p:cNvPr id="11" name="Immagine 10">
            <a:extLst>
              <a:ext uri="{FF2B5EF4-FFF2-40B4-BE49-F238E27FC236}">
                <a16:creationId xmlns:a16="http://schemas.microsoft.com/office/drawing/2014/main" id="{8D88FAAE-A421-49B5-B2CF-A0204D57258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27652" y="3003726"/>
            <a:ext cx="4481195" cy="10363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453725" y="1297831"/>
            <a:ext cx="4724666" cy="4567137"/>
          </a:xfrm>
          <a:prstGeom prst="rect">
            <a:avLst/>
          </a:prstGeom>
        </p:spPr>
        <p:txBody>
          <a:bodyPr vert="horz" lIns="91440" tIns="45720" rIns="91440" bIns="45720" rtlCol="0" anchor="b">
            <a:norm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defTabSz="914400">
              <a:lnSpc>
                <a:spcPct val="90000"/>
              </a:lnSpc>
              <a:spcBef>
                <a:spcPct val="0"/>
              </a:spcBef>
              <a:spcAft>
                <a:spcPts val="600"/>
              </a:spcAft>
              <a:buClrTx/>
              <a:buNone/>
            </a:pPr>
            <a:r>
              <a:rPr lang="en-US" altLang="it-IT" sz="3600" b="1" u="sng" dirty="0" err="1">
                <a:solidFill>
                  <a:srgbClr val="007F51"/>
                </a:solidFill>
                <a:latin typeface="Palatino Linotype" panose="02040502050505030304" pitchFamily="18" charset="0"/>
              </a:rPr>
              <a:t>Trasformatore</a:t>
            </a:r>
            <a:r>
              <a:rPr lang="en-US" altLang="it-IT" sz="3600" b="1" u="sng" dirty="0">
                <a:solidFill>
                  <a:srgbClr val="007F51"/>
                </a:solidFill>
                <a:latin typeface="Palatino Linotype" panose="02040502050505030304" pitchFamily="18" charset="0"/>
              </a:rPr>
              <a:t>, un </a:t>
            </a:r>
            <a:r>
              <a:rPr lang="en-US" altLang="it-IT" sz="3600" b="1" u="sng" dirty="0" err="1">
                <a:solidFill>
                  <a:srgbClr val="007F51"/>
                </a:solidFill>
                <a:latin typeface="Palatino Linotype" panose="02040502050505030304" pitchFamily="18" charset="0"/>
              </a:rPr>
              <a:t>Modello</a:t>
            </a:r>
            <a:r>
              <a:rPr lang="en-US" altLang="it-IT" sz="3600" b="1" u="sng" dirty="0">
                <a:solidFill>
                  <a:srgbClr val="007F51"/>
                </a:solidFill>
                <a:latin typeface="Palatino Linotype" panose="02040502050505030304" pitchFamily="18" charset="0"/>
              </a:rPr>
              <a:t> di Tokamak</a:t>
            </a:r>
          </a:p>
        </p:txBody>
      </p:sp>
      <p:pic>
        <p:nvPicPr>
          <p:cNvPr id="2050" name="Picture 2">
            <a:extLst>
              <a:ext uri="{FF2B5EF4-FFF2-40B4-BE49-F238E27FC236}">
                <a16:creationId xmlns:a16="http://schemas.microsoft.com/office/drawing/2014/main" id="{E0C27D9D-F93D-4341-9917-8A8FBB30BC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67" r="43453"/>
          <a:stretch/>
        </p:blipFill>
        <p:spPr bwMode="auto">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084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1029256" cy="461665"/>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Titolo</a:t>
            </a: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88573" y="723522"/>
            <a:ext cx="8696401" cy="46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800" dirty="0">
                <a:latin typeface="Palatino Linotype" panose="02040502050505030304" pitchFamily="18" charset="0"/>
              </a:rPr>
              <a:t>Bla bla</a:t>
            </a:r>
            <a:endParaRPr lang="it-IT" altLang="it-IT" sz="1600" b="1" dirty="0">
              <a:latin typeface="Palatino Linotype" panose="02040502050505030304" pitchFamily="18" charset="0"/>
            </a:endParaRPr>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63294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1029256" cy="461665"/>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Titolo</a:t>
            </a: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88573" y="723522"/>
            <a:ext cx="8696401" cy="46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800" dirty="0">
                <a:latin typeface="Palatino Linotype" panose="02040502050505030304" pitchFamily="18" charset="0"/>
              </a:rPr>
              <a:t>Bla bla</a:t>
            </a:r>
            <a:endParaRPr lang="it-IT" altLang="it-IT" sz="1600" b="1" dirty="0">
              <a:latin typeface="Palatino Linotype" panose="02040502050505030304" pitchFamily="18" charset="0"/>
            </a:endParaRPr>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89810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1029256" cy="461665"/>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Titolo</a:t>
            </a: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88573" y="723522"/>
            <a:ext cx="8696401" cy="46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800" dirty="0">
                <a:latin typeface="Palatino Linotype" panose="02040502050505030304" pitchFamily="18" charset="0"/>
              </a:rPr>
              <a:t>Bla bla</a:t>
            </a:r>
            <a:endParaRPr lang="it-IT" altLang="it-IT" sz="1600" b="1" dirty="0">
              <a:latin typeface="Palatino Linotype" panose="02040502050505030304" pitchFamily="18" charset="0"/>
            </a:endParaRPr>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83142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1029256" cy="461665"/>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Titolo</a:t>
            </a: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88573" y="723522"/>
            <a:ext cx="8696401" cy="46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800" dirty="0">
                <a:latin typeface="Palatino Linotype" panose="02040502050505030304" pitchFamily="18" charset="0"/>
              </a:rPr>
              <a:t>Bla bla</a:t>
            </a:r>
            <a:endParaRPr lang="it-IT" altLang="it-IT" sz="1600" b="1" dirty="0">
              <a:latin typeface="Palatino Linotype" panose="02040502050505030304" pitchFamily="18" charset="0"/>
            </a:endParaRPr>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5893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1029256" cy="461665"/>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Titolo</a:t>
            </a: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88573" y="723522"/>
            <a:ext cx="8696401" cy="46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800" dirty="0">
                <a:latin typeface="Palatino Linotype" panose="02040502050505030304" pitchFamily="18" charset="0"/>
              </a:rPr>
              <a:t>Bla bla</a:t>
            </a:r>
            <a:endParaRPr lang="it-IT" altLang="it-IT" sz="1600" b="1" dirty="0">
              <a:latin typeface="Palatino Linotype" panose="02040502050505030304" pitchFamily="18" charset="0"/>
            </a:endParaRPr>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93873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1029256" cy="461665"/>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Titolo</a:t>
            </a: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88573" y="723522"/>
            <a:ext cx="8696401" cy="46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800" dirty="0">
                <a:latin typeface="Palatino Linotype" panose="02040502050505030304" pitchFamily="18" charset="0"/>
              </a:rPr>
              <a:t>Bla bla</a:t>
            </a:r>
            <a:endParaRPr lang="it-IT" altLang="it-IT" sz="1600" b="1" dirty="0">
              <a:latin typeface="Palatino Linotype" panose="02040502050505030304" pitchFamily="18" charset="0"/>
            </a:endParaRPr>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34041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17</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17</a:t>
            </a:fld>
            <a:endParaRPr lang="it-IT" altLang="it-IT" sz="1100">
              <a:solidFill>
                <a:schemeClr val="bg1"/>
              </a:solidFill>
            </a:endParaRPr>
          </a:p>
        </p:txBody>
      </p:sp>
      <p:sp>
        <p:nvSpPr>
          <p:cNvPr id="20" name="Rettangolo 1">
            <a:extLst>
              <a:ext uri="{FF2B5EF4-FFF2-40B4-BE49-F238E27FC236}">
                <a16:creationId xmlns:a16="http://schemas.microsoft.com/office/drawing/2014/main" id="{B42D4090-C5B4-4E49-A537-DF86297F0065}"/>
              </a:ext>
            </a:extLst>
          </p:cNvPr>
          <p:cNvSpPr>
            <a:spLocks noChangeArrowheads="1"/>
          </p:cNvSpPr>
          <p:nvPr/>
        </p:nvSpPr>
        <p:spPr bwMode="auto">
          <a:xfrm>
            <a:off x="288573" y="215018"/>
            <a:ext cx="31886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Dynamic Line Rating</a:t>
            </a:r>
          </a:p>
        </p:txBody>
      </p:sp>
      <p:sp>
        <p:nvSpPr>
          <p:cNvPr id="3" name="CasellaDiTesto 2">
            <a:extLst>
              <a:ext uri="{FF2B5EF4-FFF2-40B4-BE49-F238E27FC236}">
                <a16:creationId xmlns:a16="http://schemas.microsoft.com/office/drawing/2014/main" id="{9C4E9ECE-C166-469B-BCD1-056FCB74CCF8}"/>
              </a:ext>
            </a:extLst>
          </p:cNvPr>
          <p:cNvSpPr txBox="1"/>
          <p:nvPr/>
        </p:nvSpPr>
        <p:spPr>
          <a:xfrm>
            <a:off x="288572" y="676683"/>
            <a:ext cx="8855427" cy="1711944"/>
          </a:xfrm>
          <a:prstGeom prst="rect">
            <a:avLst/>
          </a:prstGeom>
          <a:noFill/>
        </p:spPr>
        <p:txBody>
          <a:bodyPr wrap="square" rtlCol="0">
            <a:spAutoFit/>
          </a:bodyPr>
          <a:lstStyle/>
          <a:p>
            <a:pPr algn="just">
              <a:lnSpc>
                <a:spcPct val="150000"/>
              </a:lnSpc>
            </a:pPr>
            <a:r>
              <a:rPr lang="it-IT" dirty="0">
                <a:latin typeface="Palatino Linotype" panose="02040502050505030304" pitchFamily="18" charset="0"/>
              </a:rPr>
              <a:t>Metodologia dinamica di trasmissione di energia elettrica che mira a </a:t>
            </a:r>
            <a:r>
              <a:rPr lang="it-IT" b="1" u="sng" dirty="0">
                <a:latin typeface="Palatino Linotype" panose="02040502050505030304" pitchFamily="18" charset="0"/>
              </a:rPr>
              <a:t>massimizzare</a:t>
            </a:r>
            <a:r>
              <a:rPr lang="it-IT" dirty="0">
                <a:latin typeface="Palatino Linotype" panose="02040502050505030304" pitchFamily="18" charset="0"/>
              </a:rPr>
              <a:t> il carico, quando le condizioni ambientali lo consentono, senza compromettere la sicurezza. </a:t>
            </a:r>
            <a:r>
              <a:rPr lang="it-IT" sz="1800" dirty="0">
                <a:effectLst/>
                <a:latin typeface="Palatino Linotype" panose="02040502050505030304" pitchFamily="18" charset="0"/>
                <a:ea typeface="Times New Roman" panose="02020603050405020304" pitchFamily="18" charset="0"/>
                <a:cs typeface="Times New Roman" panose="02020603050405020304" pitchFamily="18" charset="0"/>
              </a:rPr>
              <a:t>Essa prevede la modellazione del comportamento del conduttore in funzione delle condizioni ambientali e del carico.</a:t>
            </a:r>
            <a:endParaRPr lang="it-IT" dirty="0">
              <a:latin typeface="Palatino Linotype" panose="02040502050505030304" pitchFamily="18" charset="0"/>
            </a:endParaRPr>
          </a:p>
        </p:txBody>
      </p:sp>
      <p:pic>
        <p:nvPicPr>
          <p:cNvPr id="28" name="Immagine 27">
            <a:extLst>
              <a:ext uri="{FF2B5EF4-FFF2-40B4-BE49-F238E27FC236}">
                <a16:creationId xmlns:a16="http://schemas.microsoft.com/office/drawing/2014/main" id="{823DE4AC-AD2B-4A3F-89B4-DAB80CF9A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72" y="2606115"/>
            <a:ext cx="4640499" cy="3020957"/>
          </a:xfrm>
          <a:prstGeom prst="rect">
            <a:avLst/>
          </a:prstGeom>
        </p:spPr>
      </p:pic>
      <p:sp>
        <p:nvSpPr>
          <p:cNvPr id="29" name="CasellaDiTesto 28">
            <a:extLst>
              <a:ext uri="{FF2B5EF4-FFF2-40B4-BE49-F238E27FC236}">
                <a16:creationId xmlns:a16="http://schemas.microsoft.com/office/drawing/2014/main" id="{FCA5D15B-C6A0-4473-863F-DCBD05A50EDE}"/>
              </a:ext>
            </a:extLst>
          </p:cNvPr>
          <p:cNvSpPr txBox="1"/>
          <p:nvPr/>
        </p:nvSpPr>
        <p:spPr>
          <a:xfrm>
            <a:off x="5181600" y="2672768"/>
            <a:ext cx="3657600" cy="2644635"/>
          </a:xfrm>
          <a:prstGeom prst="rect">
            <a:avLst/>
          </a:prstGeom>
          <a:noFill/>
        </p:spPr>
        <p:txBody>
          <a:bodyPr wrap="square" rtlCol="0">
            <a:spAutoFit/>
          </a:bodyPr>
          <a:lstStyle/>
          <a:p>
            <a:pPr algn="just">
              <a:lnSpc>
                <a:spcPct val="150000"/>
              </a:lnSpc>
            </a:pPr>
            <a:r>
              <a:rPr lang="it-IT" sz="1400" dirty="0">
                <a:latin typeface="Palatino Linotype" panose="02040502050505030304" pitchFamily="18" charset="0"/>
              </a:rPr>
              <a:t>In figura si vede come la capacità della linea di trasmissione possa variare in relazione alle condizioni ambientali. Le valutazioni statiche generalmente considerano le condizioni climatiche peggiori, utilizzando il limite minimo di capacità così da mantenere condizioni di sicurezza adeguate in ogni situazione.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18</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18</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2281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Perché il DLR?</a:t>
            </a:r>
          </a:p>
        </p:txBody>
      </p:sp>
      <p:sp>
        <p:nvSpPr>
          <p:cNvPr id="22" name="CasellaDiTesto 21">
            <a:extLst>
              <a:ext uri="{FF2B5EF4-FFF2-40B4-BE49-F238E27FC236}">
                <a16:creationId xmlns:a16="http://schemas.microsoft.com/office/drawing/2014/main" id="{151EABC4-98E4-4395-909A-C6B8777B728E}"/>
              </a:ext>
            </a:extLst>
          </p:cNvPr>
          <p:cNvSpPr txBox="1"/>
          <p:nvPr/>
        </p:nvSpPr>
        <p:spPr>
          <a:xfrm>
            <a:off x="288572" y="825293"/>
            <a:ext cx="8512528" cy="2127442"/>
          </a:xfrm>
          <a:prstGeom prst="rect">
            <a:avLst/>
          </a:prstGeom>
          <a:noFill/>
        </p:spPr>
        <p:txBody>
          <a:bodyPr wrap="square" rtlCol="0">
            <a:spAutoFit/>
          </a:bodyPr>
          <a:lstStyle/>
          <a:p>
            <a:pPr algn="just">
              <a:lnSpc>
                <a:spcPct val="150000"/>
              </a:lnSpc>
              <a:spcBef>
                <a:spcPts val="600"/>
              </a:spcBef>
              <a:spcAft>
                <a:spcPts val="600"/>
              </a:spcAft>
            </a:pPr>
            <a:r>
              <a:rPr lang="it-IT" dirty="0">
                <a:effectLst/>
                <a:latin typeface="Palatino Linotype" panose="02040502050505030304" pitchFamily="18" charset="0"/>
                <a:ea typeface="Times New Roman" panose="02020603050405020304" pitchFamily="18" charset="0"/>
                <a:cs typeface="Times New Roman" panose="02020603050405020304" pitchFamily="18" charset="0"/>
              </a:rPr>
              <a:t>I modelli comportamentali, alimentati con i dati ambientali previsti nell’immediato futuro, consentono di stabilire la temperatura futura del conduttore in funzione del carico, e quindi di adottare strategie previsionali di massimizzazione nel rispetto dei limiti di sicurezza, eccedendo di gran lunga i limiti di carico stabiliti con metodologie statiche o quasi-statiche. </a:t>
            </a:r>
            <a:endParaRPr lang="it-IT"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2" name="Freccia in giù 1">
            <a:extLst>
              <a:ext uri="{FF2B5EF4-FFF2-40B4-BE49-F238E27FC236}">
                <a16:creationId xmlns:a16="http://schemas.microsoft.com/office/drawing/2014/main" id="{11876DE3-B90F-44AD-8182-2A9AEEAC59B5}"/>
              </a:ext>
            </a:extLst>
          </p:cNvPr>
          <p:cNvSpPr/>
          <p:nvPr/>
        </p:nvSpPr>
        <p:spPr>
          <a:xfrm>
            <a:off x="4134678" y="3067035"/>
            <a:ext cx="437322" cy="1229035"/>
          </a:xfrm>
          <a:prstGeom prst="down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5C54A44F-E875-41DC-847C-13F8678446B6}"/>
              </a:ext>
            </a:extLst>
          </p:cNvPr>
          <p:cNvSpPr txBox="1"/>
          <p:nvPr/>
        </p:nvSpPr>
        <p:spPr>
          <a:xfrm>
            <a:off x="288572" y="4310270"/>
            <a:ext cx="8512528" cy="1296317"/>
          </a:xfrm>
          <a:prstGeom prst="rect">
            <a:avLst/>
          </a:prstGeom>
          <a:noFill/>
        </p:spPr>
        <p:txBody>
          <a:bodyPr wrap="square" rtlCol="0">
            <a:spAutoFit/>
          </a:bodyPr>
          <a:lstStyle/>
          <a:p>
            <a:pPr algn="just">
              <a:lnSpc>
                <a:spcPct val="150000"/>
              </a:lnSpc>
            </a:pPr>
            <a:r>
              <a:rPr lang="it-IT" dirty="0">
                <a:effectLst/>
                <a:latin typeface="Palatino Linotype" panose="02040502050505030304" pitchFamily="18" charset="0"/>
                <a:ea typeface="Times New Roman" panose="02020603050405020304" pitchFamily="18" charset="0"/>
                <a:cs typeface="Times New Roman" panose="02020603050405020304" pitchFamily="18" charset="0"/>
              </a:rPr>
              <a:t>Gli </a:t>
            </a:r>
            <a:r>
              <a:rPr lang="it-IT" b="1" dirty="0">
                <a:effectLst/>
                <a:latin typeface="Palatino Linotype" panose="02040502050505030304" pitchFamily="18" charset="0"/>
                <a:ea typeface="Times New Roman" panose="02020603050405020304" pitchFamily="18" charset="0"/>
                <a:cs typeface="Times New Roman" panose="02020603050405020304" pitchFamily="18" charset="0"/>
              </a:rPr>
              <a:t>incrementi</a:t>
            </a:r>
            <a:r>
              <a:rPr lang="it-IT" dirty="0">
                <a:effectLst/>
                <a:latin typeface="Palatino Linotype" panose="02040502050505030304" pitchFamily="18" charset="0"/>
                <a:ea typeface="Times New Roman" panose="02020603050405020304" pitchFamily="18" charset="0"/>
                <a:cs typeface="Times New Roman" panose="02020603050405020304" pitchFamily="18" charset="0"/>
              </a:rPr>
              <a:t> di capacità conseguibili attraverso l’attuazione della metodologia DLR sono compresi tra </a:t>
            </a:r>
            <a:r>
              <a:rPr lang="it-IT" b="1" u="sng" dirty="0">
                <a:effectLst/>
                <a:latin typeface="Palatino Linotype" panose="02040502050505030304" pitchFamily="18" charset="0"/>
                <a:ea typeface="Times New Roman" panose="02020603050405020304" pitchFamily="18" charset="0"/>
                <a:cs typeface="Times New Roman" panose="02020603050405020304" pitchFamily="18" charset="0"/>
              </a:rPr>
              <a:t>il 10% e il 25%</a:t>
            </a:r>
            <a:r>
              <a:rPr lang="it-IT" dirty="0">
                <a:effectLst/>
                <a:latin typeface="Palatino Linotype" panose="02040502050505030304" pitchFamily="18" charset="0"/>
                <a:ea typeface="Times New Roman" panose="02020603050405020304" pitchFamily="18" charset="0"/>
                <a:cs typeface="Times New Roman" panose="02020603050405020304" pitchFamily="18" charset="0"/>
              </a:rPr>
              <a:t> con conseguenti importanti benefici per l’operatore.</a:t>
            </a:r>
            <a:endParaRPr lang="it-IT" dirty="0"/>
          </a:p>
        </p:txBody>
      </p:sp>
    </p:spTree>
    <p:extLst>
      <p:ext uri="{BB962C8B-B14F-4D97-AF65-F5344CB8AC3E}">
        <p14:creationId xmlns:p14="http://schemas.microsoft.com/office/powerpoint/2010/main" val="846610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19</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19</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4639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Grandezze di maggior interesse</a:t>
            </a:r>
          </a:p>
        </p:txBody>
      </p:sp>
      <p:pic>
        <p:nvPicPr>
          <p:cNvPr id="6" name="Immagine 5">
            <a:extLst>
              <a:ext uri="{FF2B5EF4-FFF2-40B4-BE49-F238E27FC236}">
                <a16:creationId xmlns:a16="http://schemas.microsoft.com/office/drawing/2014/main" id="{FC67E19D-DC95-4675-A3E6-46D87480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3856"/>
            <a:ext cx="9144000" cy="5346907"/>
          </a:xfrm>
          <a:prstGeom prst="rect">
            <a:avLst/>
          </a:prstGeom>
        </p:spPr>
      </p:pic>
      <p:sp>
        <p:nvSpPr>
          <p:cNvPr id="7" name="CasellaDiTesto 6">
            <a:extLst>
              <a:ext uri="{FF2B5EF4-FFF2-40B4-BE49-F238E27FC236}">
                <a16:creationId xmlns:a16="http://schemas.microsoft.com/office/drawing/2014/main" id="{EF27CBE8-7DD7-4149-9481-3F176082263E}"/>
              </a:ext>
            </a:extLst>
          </p:cNvPr>
          <p:cNvSpPr txBox="1"/>
          <p:nvPr/>
        </p:nvSpPr>
        <p:spPr>
          <a:xfrm>
            <a:off x="1622976" y="2218791"/>
            <a:ext cx="1709402" cy="830997"/>
          </a:xfrm>
          <a:prstGeom prst="rect">
            <a:avLst/>
          </a:prstGeom>
          <a:noFill/>
        </p:spPr>
        <p:txBody>
          <a:bodyPr wrap="square" rtlCol="0">
            <a:spAutoFit/>
          </a:bodyPr>
          <a:lstStyle/>
          <a:p>
            <a:pPr algn="ctr"/>
            <a:r>
              <a:rPr lang="it-IT" sz="1600" b="1" dirty="0">
                <a:latin typeface="Palatino Linotype" panose="02040502050505030304" pitchFamily="18" charset="0"/>
              </a:rPr>
              <a:t>Tensione totale di tiro del conduttore</a:t>
            </a:r>
          </a:p>
        </p:txBody>
      </p:sp>
      <p:sp>
        <p:nvSpPr>
          <p:cNvPr id="4" name="CasellaDiTesto 3">
            <a:extLst>
              <a:ext uri="{FF2B5EF4-FFF2-40B4-BE49-F238E27FC236}">
                <a16:creationId xmlns:a16="http://schemas.microsoft.com/office/drawing/2014/main" id="{219D4EC4-6F3D-4544-8784-7756094C6670}"/>
              </a:ext>
            </a:extLst>
          </p:cNvPr>
          <p:cNvSpPr txBox="1"/>
          <p:nvPr/>
        </p:nvSpPr>
        <p:spPr>
          <a:xfrm>
            <a:off x="4797287" y="1921565"/>
            <a:ext cx="463826" cy="369332"/>
          </a:xfrm>
          <a:prstGeom prst="rect">
            <a:avLst/>
          </a:prstGeom>
          <a:solidFill>
            <a:srgbClr val="F8FDF7"/>
          </a:solidFill>
        </p:spPr>
        <p:txBody>
          <a:bodyPr wrap="square" rtlCol="0">
            <a:spAutoFit/>
          </a:bodyPr>
          <a:lstStyle/>
          <a:p>
            <a:endParaRPr lang="it-IT" dirty="0"/>
          </a:p>
        </p:txBody>
      </p:sp>
      <p:sp>
        <p:nvSpPr>
          <p:cNvPr id="5" name="CasellaDiTesto 4">
            <a:extLst>
              <a:ext uri="{FF2B5EF4-FFF2-40B4-BE49-F238E27FC236}">
                <a16:creationId xmlns:a16="http://schemas.microsoft.com/office/drawing/2014/main" id="{5316A401-E57E-4F9A-84D7-BB6ACDCE8120}"/>
              </a:ext>
            </a:extLst>
          </p:cNvPr>
          <p:cNvSpPr txBox="1"/>
          <p:nvPr/>
        </p:nvSpPr>
        <p:spPr>
          <a:xfrm>
            <a:off x="4531025" y="1730317"/>
            <a:ext cx="1192696" cy="584775"/>
          </a:xfrm>
          <a:prstGeom prst="rect">
            <a:avLst/>
          </a:prstGeom>
          <a:noFill/>
        </p:spPr>
        <p:txBody>
          <a:bodyPr wrap="square" rtlCol="0">
            <a:spAutoFit/>
          </a:bodyPr>
          <a:lstStyle/>
          <a:p>
            <a:pPr algn="ctr"/>
            <a:r>
              <a:rPr lang="it-IT" sz="1600" b="1" dirty="0">
                <a:latin typeface="Palatino Linotype" panose="02040502050505030304" pitchFamily="18" charset="0"/>
              </a:rPr>
              <a:t>Freccia massima</a:t>
            </a:r>
          </a:p>
        </p:txBody>
      </p:sp>
      <p:sp>
        <p:nvSpPr>
          <p:cNvPr id="8" name="CasellaDiTesto 7">
            <a:extLst>
              <a:ext uri="{FF2B5EF4-FFF2-40B4-BE49-F238E27FC236}">
                <a16:creationId xmlns:a16="http://schemas.microsoft.com/office/drawing/2014/main" id="{BDA80C89-C8D3-4C73-ABC7-FE4027B1E36F}"/>
              </a:ext>
            </a:extLst>
          </p:cNvPr>
          <p:cNvSpPr txBox="1"/>
          <p:nvPr/>
        </p:nvSpPr>
        <p:spPr>
          <a:xfrm flipH="1">
            <a:off x="1720799" y="3820904"/>
            <a:ext cx="5514887" cy="294460"/>
          </a:xfrm>
          <a:prstGeom prst="rect">
            <a:avLst/>
          </a:prstGeom>
          <a:solidFill>
            <a:srgbClr val="F8FDF7"/>
          </a:solidFill>
        </p:spPr>
        <p:txBody>
          <a:bodyPr wrap="square" rtlCol="0">
            <a:spAutoFit/>
          </a:bodyPr>
          <a:lstStyle/>
          <a:p>
            <a:endParaRPr lang="it-IT" dirty="0"/>
          </a:p>
        </p:txBody>
      </p:sp>
      <p:sp>
        <p:nvSpPr>
          <p:cNvPr id="9" name="CasellaDiTesto 8">
            <a:extLst>
              <a:ext uri="{FF2B5EF4-FFF2-40B4-BE49-F238E27FC236}">
                <a16:creationId xmlns:a16="http://schemas.microsoft.com/office/drawing/2014/main" id="{016DC684-FBFD-4B34-9252-336221067DE0}"/>
              </a:ext>
            </a:extLst>
          </p:cNvPr>
          <p:cNvSpPr txBox="1"/>
          <p:nvPr/>
        </p:nvSpPr>
        <p:spPr>
          <a:xfrm>
            <a:off x="4320210" y="2676941"/>
            <a:ext cx="410817" cy="3298843"/>
          </a:xfrm>
          <a:prstGeom prst="rect">
            <a:avLst/>
          </a:prstGeom>
          <a:solidFill>
            <a:srgbClr val="F9FEF8"/>
          </a:solidFill>
        </p:spPr>
        <p:txBody>
          <a:bodyPr wrap="square" rtlCol="0">
            <a:spAutoFit/>
          </a:bodyPr>
          <a:lstStyle/>
          <a:p>
            <a:endParaRPr lang="it-IT" dirty="0"/>
          </a:p>
        </p:txBody>
      </p:sp>
      <p:sp>
        <p:nvSpPr>
          <p:cNvPr id="10" name="Freccia bidirezionale verticale 9">
            <a:extLst>
              <a:ext uri="{FF2B5EF4-FFF2-40B4-BE49-F238E27FC236}">
                <a16:creationId xmlns:a16="http://schemas.microsoft.com/office/drawing/2014/main" id="{98BEE278-DEBD-473B-AEB1-E3987DCD6371}"/>
              </a:ext>
            </a:extLst>
          </p:cNvPr>
          <p:cNvSpPr/>
          <p:nvPr/>
        </p:nvSpPr>
        <p:spPr>
          <a:xfrm>
            <a:off x="4443128" y="2691141"/>
            <a:ext cx="301151" cy="3373108"/>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0B433224-DC99-4952-9678-43431C251511}"/>
              </a:ext>
            </a:extLst>
          </p:cNvPr>
          <p:cNvSpPr txBox="1"/>
          <p:nvPr/>
        </p:nvSpPr>
        <p:spPr>
          <a:xfrm>
            <a:off x="4731027" y="3167270"/>
            <a:ext cx="1073425" cy="369332"/>
          </a:xfrm>
          <a:prstGeom prst="rect">
            <a:avLst/>
          </a:prstGeom>
          <a:solidFill>
            <a:srgbClr val="F9FEF8"/>
          </a:solidFill>
        </p:spPr>
        <p:txBody>
          <a:bodyPr wrap="square" rtlCol="0">
            <a:spAutoFit/>
          </a:bodyPr>
          <a:lstStyle/>
          <a:p>
            <a:endParaRPr lang="it-IT" dirty="0"/>
          </a:p>
        </p:txBody>
      </p:sp>
      <p:sp>
        <p:nvSpPr>
          <p:cNvPr id="12" name="CasellaDiTesto 11">
            <a:extLst>
              <a:ext uri="{FF2B5EF4-FFF2-40B4-BE49-F238E27FC236}">
                <a16:creationId xmlns:a16="http://schemas.microsoft.com/office/drawing/2014/main" id="{7BBC3E8B-7121-4A41-827F-DC2406F006CC}"/>
              </a:ext>
            </a:extLst>
          </p:cNvPr>
          <p:cNvSpPr txBox="1"/>
          <p:nvPr/>
        </p:nvSpPr>
        <p:spPr>
          <a:xfrm>
            <a:off x="2686050" y="3408474"/>
            <a:ext cx="2060046" cy="584775"/>
          </a:xfrm>
          <a:prstGeom prst="rect">
            <a:avLst/>
          </a:prstGeom>
          <a:noFill/>
        </p:spPr>
        <p:txBody>
          <a:bodyPr wrap="square" rtlCol="0">
            <a:spAutoFit/>
          </a:bodyPr>
          <a:lstStyle/>
          <a:p>
            <a:pPr algn="ctr"/>
            <a:r>
              <a:rPr lang="it-IT" sz="1600" b="1" dirty="0">
                <a:latin typeface="Palatino Linotype" panose="02040502050505030304" pitchFamily="18" charset="0"/>
              </a:rPr>
              <a:t>Clearance to the ground</a:t>
            </a:r>
          </a:p>
        </p:txBody>
      </p:sp>
      <p:cxnSp>
        <p:nvCxnSpPr>
          <p:cNvPr id="20" name="Connettore 2 19">
            <a:extLst>
              <a:ext uri="{FF2B5EF4-FFF2-40B4-BE49-F238E27FC236}">
                <a16:creationId xmlns:a16="http://schemas.microsoft.com/office/drawing/2014/main" id="{6A06F028-76B1-4506-A215-80A7DEFC12F8}"/>
              </a:ext>
            </a:extLst>
          </p:cNvPr>
          <p:cNvCxnSpPr>
            <a:cxnSpLocks/>
          </p:cNvCxnSpPr>
          <p:nvPr/>
        </p:nvCxnSpPr>
        <p:spPr>
          <a:xfrm>
            <a:off x="2811230" y="2022491"/>
            <a:ext cx="831905" cy="6204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64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4176A081-749B-4704-8534-774E43925FA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157BABE2-E340-4571-81F4-D2B435AA7576}" type="datetime1">
              <a:rPr lang="it-IT" altLang="it-IT" sz="1100" smtClean="0">
                <a:solidFill>
                  <a:schemeClr val="bg1"/>
                </a:solidFill>
              </a:rPr>
              <a:pPr>
                <a:spcBef>
                  <a:spcPct val="0"/>
                </a:spcBef>
                <a:buClrTx/>
                <a:buFontTx/>
                <a:buNone/>
              </a:pPr>
              <a:t>11/10/2021</a:t>
            </a:fld>
            <a:endParaRPr lang="it-IT" altLang="it-IT" sz="1100" dirty="0">
              <a:solidFill>
                <a:schemeClr val="bg1"/>
              </a:solidFill>
            </a:endParaRPr>
          </a:p>
        </p:txBody>
      </p:sp>
      <p:sp>
        <p:nvSpPr>
          <p:cNvPr id="6147" name="Segnaposto piè di pagina 5">
            <a:extLst>
              <a:ext uri="{FF2B5EF4-FFF2-40B4-BE49-F238E27FC236}">
                <a16:creationId xmlns:a16="http://schemas.microsoft.com/office/drawing/2014/main" id="{F6044DC8-16D1-4D05-854D-34534EDE369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dirty="0">
                <a:solidFill>
                  <a:schemeClr val="bg1"/>
                </a:solidFill>
              </a:rPr>
              <a:t>Titolo Presentazione</a:t>
            </a:r>
          </a:p>
        </p:txBody>
      </p:sp>
      <p:sp>
        <p:nvSpPr>
          <p:cNvPr id="6148" name="Segnaposto numero diapositiva 6">
            <a:extLst>
              <a:ext uri="{FF2B5EF4-FFF2-40B4-BE49-F238E27FC236}">
                <a16:creationId xmlns:a16="http://schemas.microsoft.com/office/drawing/2014/main" id="{592A4D55-5770-45C6-8543-BA9E166359C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dirty="0">
                <a:solidFill>
                  <a:schemeClr val="bg1"/>
                </a:solidFill>
              </a:rPr>
              <a:t>Pagina </a:t>
            </a:r>
            <a:fld id="{02BCDFA7-8179-4428-8DF5-8B30E94DCC98}" type="slidenum">
              <a:rPr lang="it-IT" altLang="it-IT" sz="1100" smtClean="0">
                <a:solidFill>
                  <a:schemeClr val="bg1"/>
                </a:solidFill>
              </a:rPr>
              <a:pPr>
                <a:spcBef>
                  <a:spcPct val="0"/>
                </a:spcBef>
                <a:buClrTx/>
                <a:buFontTx/>
                <a:buNone/>
              </a:pPr>
              <a:t>2</a:t>
            </a:fld>
            <a:endParaRPr lang="it-IT" altLang="it-IT" sz="1100" dirty="0">
              <a:solidFill>
                <a:schemeClr val="bg1"/>
              </a:solidFill>
            </a:endParaRPr>
          </a:p>
        </p:txBody>
      </p:sp>
      <p:sp>
        <p:nvSpPr>
          <p:cNvPr id="6149" name="Rectangle 8">
            <a:extLst>
              <a:ext uri="{FF2B5EF4-FFF2-40B4-BE49-F238E27FC236}">
                <a16:creationId xmlns:a16="http://schemas.microsoft.com/office/drawing/2014/main" id="{791C6BB1-A87E-4CC4-A357-10B0DD372A2D}"/>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endParaRPr lang="it-IT" altLang="it-IT" sz="900" dirty="0">
              <a:solidFill>
                <a:schemeClr val="bg1"/>
              </a:solidFill>
            </a:endParaRPr>
          </a:p>
        </p:txBody>
      </p:sp>
      <p:sp>
        <p:nvSpPr>
          <p:cNvPr id="6150" name="CasellaDiTesto 7">
            <a:extLst>
              <a:ext uri="{FF2B5EF4-FFF2-40B4-BE49-F238E27FC236}">
                <a16:creationId xmlns:a16="http://schemas.microsoft.com/office/drawing/2014/main" id="{2BC286E0-137E-434F-B7E4-239ADB860625}"/>
              </a:ext>
            </a:extLst>
          </p:cNvPr>
          <p:cNvSpPr txBox="1">
            <a:spLocks noChangeArrowheads="1"/>
          </p:cNvSpPr>
          <p:nvPr/>
        </p:nvSpPr>
        <p:spPr bwMode="auto">
          <a:xfrm>
            <a:off x="288573" y="883407"/>
            <a:ext cx="8855427" cy="116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600" dirty="0">
                <a:latin typeface="Palatino Linotype" panose="02040502050505030304" pitchFamily="18" charset="0"/>
              </a:rPr>
              <a:t>Sviluppo di tecniche di controllo per le correnti di plasma in un impianto Tokamak, </a:t>
            </a:r>
          </a:p>
          <a:p>
            <a:pPr algn="just">
              <a:lnSpc>
                <a:spcPct val="150000"/>
              </a:lnSpc>
              <a:spcBef>
                <a:spcPct val="0"/>
              </a:spcBef>
              <a:buClrTx/>
              <a:buFontTx/>
              <a:buNone/>
            </a:pPr>
            <a:r>
              <a:rPr lang="it-IT" altLang="it-IT" sz="1600" dirty="0">
                <a:latin typeface="Palatino Linotype" panose="02040502050505030304" pitchFamily="18" charset="0"/>
              </a:rPr>
              <a:t>Realizzazione di una scheda Embedded su cui applicare il controllo sviluppato per un impianto equivalente</a:t>
            </a:r>
          </a:p>
        </p:txBody>
      </p:sp>
      <p:sp>
        <p:nvSpPr>
          <p:cNvPr id="11" name="Rectangle 13">
            <a:extLst>
              <a:ext uri="{FF2B5EF4-FFF2-40B4-BE49-F238E27FC236}">
                <a16:creationId xmlns:a16="http://schemas.microsoft.com/office/drawing/2014/main" id="{2F60C189-D39D-4660-B473-F7154E597056}"/>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dirty="0"/>
          </a:p>
        </p:txBody>
      </p:sp>
      <p:sp>
        <p:nvSpPr>
          <p:cNvPr id="6153" name="CasellaDiTesto 3">
            <a:extLst>
              <a:ext uri="{FF2B5EF4-FFF2-40B4-BE49-F238E27FC236}">
                <a16:creationId xmlns:a16="http://schemas.microsoft.com/office/drawing/2014/main" id="{B34B3178-6BB4-4ACF-AEE5-5AB849B4E9AA}"/>
              </a:ext>
            </a:extLst>
          </p:cNvPr>
          <p:cNvSpPr txBox="1">
            <a:spLocks noChangeArrowheads="1"/>
          </p:cNvSpPr>
          <p:nvPr/>
        </p:nvSpPr>
        <p:spPr bwMode="auto">
          <a:xfrm>
            <a:off x="288573" y="2209279"/>
            <a:ext cx="3926430" cy="167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nSpc>
                <a:spcPct val="200000"/>
              </a:lnSpc>
              <a:spcBef>
                <a:spcPct val="0"/>
              </a:spcBef>
              <a:buClr>
                <a:schemeClr val="tx1"/>
              </a:buClr>
            </a:pPr>
            <a:r>
              <a:rPr lang="it-IT" altLang="it-IT" sz="1800" dirty="0">
                <a:latin typeface="Palatino Linotype" panose="02040502050505030304" pitchFamily="18" charset="0"/>
              </a:rPr>
              <a:t>Introduzione</a:t>
            </a:r>
          </a:p>
          <a:p>
            <a:pPr>
              <a:lnSpc>
                <a:spcPct val="200000"/>
              </a:lnSpc>
              <a:spcBef>
                <a:spcPct val="0"/>
              </a:spcBef>
              <a:buClr>
                <a:schemeClr val="tx1"/>
              </a:buClr>
            </a:pPr>
            <a:r>
              <a:rPr lang="it-IT" altLang="it-IT" sz="1800" dirty="0">
                <a:latin typeface="Palatino Linotype" panose="02040502050505030304" pitchFamily="18" charset="0"/>
              </a:rPr>
              <a:t>Prototipo</a:t>
            </a:r>
          </a:p>
          <a:p>
            <a:pPr>
              <a:lnSpc>
                <a:spcPct val="200000"/>
              </a:lnSpc>
              <a:spcBef>
                <a:spcPct val="0"/>
              </a:spcBef>
              <a:buClr>
                <a:schemeClr val="tx1"/>
              </a:buClr>
            </a:pPr>
            <a:r>
              <a:rPr lang="it-IT" altLang="it-IT" sz="1800" dirty="0">
                <a:latin typeface="Palatino Linotype" panose="02040502050505030304" pitchFamily="18" charset="0"/>
              </a:rPr>
              <a:t>Conclusioni</a:t>
            </a:r>
          </a:p>
        </p:txBody>
      </p:sp>
      <p:sp>
        <p:nvSpPr>
          <p:cNvPr id="18" name="Rettangolo 1">
            <a:extLst>
              <a:ext uri="{FF2B5EF4-FFF2-40B4-BE49-F238E27FC236}">
                <a16:creationId xmlns:a16="http://schemas.microsoft.com/office/drawing/2014/main" id="{738DAFDF-338B-4B68-BD05-DA08E200AA54}"/>
              </a:ext>
            </a:extLst>
          </p:cNvPr>
          <p:cNvSpPr>
            <a:spLocks noChangeArrowheads="1"/>
          </p:cNvSpPr>
          <p:nvPr/>
        </p:nvSpPr>
        <p:spPr bwMode="auto">
          <a:xfrm>
            <a:off x="288573" y="215018"/>
            <a:ext cx="28857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Obiettivo della tesi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20</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20</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38892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Metodi di calcolo del DLR</a:t>
            </a:r>
          </a:p>
        </p:txBody>
      </p:sp>
      <p:sp>
        <p:nvSpPr>
          <p:cNvPr id="4" name="Rettangolo 3">
            <a:extLst>
              <a:ext uri="{FF2B5EF4-FFF2-40B4-BE49-F238E27FC236}">
                <a16:creationId xmlns:a16="http://schemas.microsoft.com/office/drawing/2014/main" id="{A7D841A7-143F-4A02-B88C-36B8657A8A12}"/>
              </a:ext>
            </a:extLst>
          </p:cNvPr>
          <p:cNvSpPr/>
          <p:nvPr/>
        </p:nvSpPr>
        <p:spPr>
          <a:xfrm>
            <a:off x="948943" y="939593"/>
            <a:ext cx="2568459" cy="584775"/>
          </a:xfrm>
          <a:prstGeom prst="rect">
            <a:avLst/>
          </a:prstGeom>
          <a:noFill/>
        </p:spPr>
        <p:txBody>
          <a:bodyPr wrap="none" lIns="91440" tIns="45720" rIns="91440" bIns="45720">
            <a:spAutoFit/>
          </a:bodyPr>
          <a:lstStyle/>
          <a:p>
            <a:pPr algn="ctr"/>
            <a:r>
              <a:rPr lang="it-IT" sz="3200" b="1" cap="none" spc="0" dirty="0">
                <a:ln w="22225">
                  <a:solidFill>
                    <a:schemeClr val="accent2"/>
                  </a:solidFill>
                  <a:prstDash val="solid"/>
                </a:ln>
                <a:solidFill>
                  <a:schemeClr val="accent2">
                    <a:lumMod val="40000"/>
                    <a:lumOff val="60000"/>
                  </a:schemeClr>
                </a:solidFill>
                <a:effectLst/>
              </a:rPr>
              <a:t>Metodi diretti</a:t>
            </a:r>
          </a:p>
        </p:txBody>
      </p:sp>
      <p:sp>
        <p:nvSpPr>
          <p:cNvPr id="16" name="Rettangolo 15">
            <a:extLst>
              <a:ext uri="{FF2B5EF4-FFF2-40B4-BE49-F238E27FC236}">
                <a16:creationId xmlns:a16="http://schemas.microsoft.com/office/drawing/2014/main" id="{0C54D5CE-2EB0-4B90-A9A9-29D8F4AA91F4}"/>
              </a:ext>
            </a:extLst>
          </p:cNvPr>
          <p:cNvSpPr/>
          <p:nvPr/>
        </p:nvSpPr>
        <p:spPr>
          <a:xfrm>
            <a:off x="5082347" y="953777"/>
            <a:ext cx="2889060" cy="584775"/>
          </a:xfrm>
          <a:prstGeom prst="rect">
            <a:avLst/>
          </a:prstGeom>
          <a:noFill/>
        </p:spPr>
        <p:txBody>
          <a:bodyPr wrap="none" lIns="91440" tIns="45720" rIns="91440" bIns="45720">
            <a:spAutoFit/>
          </a:bodyPr>
          <a:lstStyle/>
          <a:p>
            <a:pPr algn="ctr"/>
            <a:r>
              <a:rPr lang="it-IT" sz="3200" b="1" cap="none" spc="0" dirty="0">
                <a:ln w="22225">
                  <a:solidFill>
                    <a:schemeClr val="accent2"/>
                  </a:solidFill>
                  <a:prstDash val="solid"/>
                </a:ln>
                <a:solidFill>
                  <a:schemeClr val="accent2">
                    <a:lumMod val="40000"/>
                    <a:lumOff val="60000"/>
                  </a:schemeClr>
                </a:solidFill>
                <a:effectLst/>
              </a:rPr>
              <a:t>Metodi indiretti</a:t>
            </a:r>
          </a:p>
        </p:txBody>
      </p:sp>
      <p:sp>
        <p:nvSpPr>
          <p:cNvPr id="5" name="Freccia in giù 4">
            <a:extLst>
              <a:ext uri="{FF2B5EF4-FFF2-40B4-BE49-F238E27FC236}">
                <a16:creationId xmlns:a16="http://schemas.microsoft.com/office/drawing/2014/main" id="{D45F6F2F-9F6A-44E8-B6C7-566B6F42E498}"/>
              </a:ext>
            </a:extLst>
          </p:cNvPr>
          <p:cNvSpPr/>
          <p:nvPr/>
        </p:nvSpPr>
        <p:spPr>
          <a:xfrm>
            <a:off x="2097430" y="1657938"/>
            <a:ext cx="271487" cy="695820"/>
          </a:xfrm>
          <a:prstGeom prst="down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Freccia in giù 19">
            <a:extLst>
              <a:ext uri="{FF2B5EF4-FFF2-40B4-BE49-F238E27FC236}">
                <a16:creationId xmlns:a16="http://schemas.microsoft.com/office/drawing/2014/main" id="{E7D662E8-9B79-4E19-8DA0-9F5D98104300}"/>
              </a:ext>
            </a:extLst>
          </p:cNvPr>
          <p:cNvSpPr/>
          <p:nvPr/>
        </p:nvSpPr>
        <p:spPr>
          <a:xfrm>
            <a:off x="6503598" y="1657937"/>
            <a:ext cx="271488" cy="695820"/>
          </a:xfrm>
          <a:prstGeom prst="down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6D39761-D362-4362-B929-4B05EB30C632}"/>
              </a:ext>
            </a:extLst>
          </p:cNvPr>
          <p:cNvSpPr txBox="1"/>
          <p:nvPr/>
        </p:nvSpPr>
        <p:spPr>
          <a:xfrm>
            <a:off x="363944" y="2353757"/>
            <a:ext cx="3889206" cy="1754326"/>
          </a:xfrm>
          <a:prstGeom prst="rect">
            <a:avLst/>
          </a:prstGeom>
          <a:noFill/>
        </p:spPr>
        <p:txBody>
          <a:bodyPr wrap="square" rtlCol="0">
            <a:spAutoFit/>
          </a:bodyPr>
          <a:lstStyle/>
          <a:p>
            <a:pPr algn="ctr"/>
            <a:r>
              <a:rPr lang="it-IT" dirty="0">
                <a:solidFill>
                  <a:srgbClr val="202122"/>
                </a:solidFill>
                <a:latin typeface="Palatino Linotype" panose="02040502050505030304" pitchFamily="18" charset="0"/>
                <a:ea typeface="Calibri" panose="020F0502020204030204" pitchFamily="34" charset="0"/>
                <a:cs typeface="Arial" panose="020B0604020202020204" pitchFamily="34" charset="0"/>
              </a:rPr>
              <a:t>U</a:t>
            </a:r>
            <a:r>
              <a:rPr lang="it-IT" sz="1800" dirty="0">
                <a:solidFill>
                  <a:srgbClr val="202122"/>
                </a:solidFill>
                <a:effectLst/>
                <a:latin typeface="Palatino Linotype" panose="02040502050505030304" pitchFamily="18" charset="0"/>
                <a:ea typeface="Calibri" panose="020F0502020204030204" pitchFamily="34" charset="0"/>
                <a:cs typeface="Arial" panose="020B0604020202020204" pitchFamily="34" charset="0"/>
              </a:rPr>
              <a:t>tilizzano dispositivi direttamente accoppiati alla linea. Questi dispositivi misurano la temperatura, la tensione, la freccia e/o la clearance da cui viene determinato il rating termico.</a:t>
            </a:r>
            <a:endParaRPr lang="it-IT" sz="1800" dirty="0">
              <a:effectLst/>
              <a:latin typeface="Palatino Linotype" panose="02040502050505030304" pitchFamily="18" charset="0"/>
              <a:ea typeface="Calibri" panose="020F0502020204030204" pitchFamily="34" charset="0"/>
              <a:cs typeface="Arial" panose="020B0604020202020204" pitchFamily="34" charset="0"/>
            </a:endParaRPr>
          </a:p>
        </p:txBody>
      </p:sp>
      <p:sp>
        <p:nvSpPr>
          <p:cNvPr id="22" name="CasellaDiTesto 21">
            <a:extLst>
              <a:ext uri="{FF2B5EF4-FFF2-40B4-BE49-F238E27FC236}">
                <a16:creationId xmlns:a16="http://schemas.microsoft.com/office/drawing/2014/main" id="{73F75399-E34B-4E93-A7F9-7F77C7FC478D}"/>
              </a:ext>
            </a:extLst>
          </p:cNvPr>
          <p:cNvSpPr txBox="1"/>
          <p:nvPr/>
        </p:nvSpPr>
        <p:spPr>
          <a:xfrm>
            <a:off x="4718018" y="2709324"/>
            <a:ext cx="3889206" cy="880947"/>
          </a:xfrm>
          <a:prstGeom prst="rect">
            <a:avLst/>
          </a:prstGeom>
          <a:noFill/>
        </p:spPr>
        <p:txBody>
          <a:bodyPr wrap="square" rtlCol="0">
            <a:spAutoFit/>
          </a:bodyPr>
          <a:lstStyle/>
          <a:p>
            <a:pPr lvl="0" algn="ctr">
              <a:lnSpc>
                <a:spcPct val="150000"/>
              </a:lnSpc>
              <a:spcBef>
                <a:spcPts val="600"/>
              </a:spcBef>
              <a:spcAft>
                <a:spcPts val="120"/>
              </a:spcAft>
            </a:pPr>
            <a:r>
              <a:rPr lang="it-IT" dirty="0">
                <a:solidFill>
                  <a:srgbClr val="202122"/>
                </a:solidFill>
                <a:latin typeface="Palatino Linotype" panose="02040502050505030304" pitchFamily="18" charset="0"/>
                <a:ea typeface="Calibri" panose="020F0502020204030204" pitchFamily="34" charset="0"/>
                <a:cs typeface="Arial" panose="020B0604020202020204" pitchFamily="34" charset="0"/>
              </a:rPr>
              <a:t>U</a:t>
            </a:r>
            <a:r>
              <a:rPr lang="it-IT" sz="1800" dirty="0">
                <a:solidFill>
                  <a:srgbClr val="202122"/>
                </a:solidFill>
                <a:effectLst/>
                <a:latin typeface="Palatino Linotype" panose="02040502050505030304" pitchFamily="18" charset="0"/>
                <a:ea typeface="Calibri" panose="020F0502020204030204" pitchFamily="34" charset="0"/>
                <a:cs typeface="Arial" panose="020B0604020202020204" pitchFamily="34" charset="0"/>
              </a:rPr>
              <a:t>tilizzano stazioni meteorologiche e modelli.</a:t>
            </a:r>
            <a:endParaRPr lang="it-IT" sz="1800" dirty="0">
              <a:effectLst/>
              <a:latin typeface="Palatino Linotype" panose="02040502050505030304" pitchFamily="18" charset="0"/>
              <a:ea typeface="Calibri" panose="020F0502020204030204" pitchFamily="34" charset="0"/>
              <a:cs typeface="Arial" panose="020B0604020202020204" pitchFamily="34" charset="0"/>
            </a:endParaRPr>
          </a:p>
        </p:txBody>
      </p:sp>
      <p:sp>
        <p:nvSpPr>
          <p:cNvPr id="23" name="Freccia in giù 22">
            <a:extLst>
              <a:ext uri="{FF2B5EF4-FFF2-40B4-BE49-F238E27FC236}">
                <a16:creationId xmlns:a16="http://schemas.microsoft.com/office/drawing/2014/main" id="{B2AA920E-774F-4FE2-814F-6819E38992B9}"/>
              </a:ext>
            </a:extLst>
          </p:cNvPr>
          <p:cNvSpPr/>
          <p:nvPr/>
        </p:nvSpPr>
        <p:spPr>
          <a:xfrm>
            <a:off x="2097430" y="4036776"/>
            <a:ext cx="271487" cy="695820"/>
          </a:xfrm>
          <a:prstGeom prst="down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Freccia in giù 23">
            <a:extLst>
              <a:ext uri="{FF2B5EF4-FFF2-40B4-BE49-F238E27FC236}">
                <a16:creationId xmlns:a16="http://schemas.microsoft.com/office/drawing/2014/main" id="{FC7EBF77-8736-4EE7-9E45-30EB3CD3CF55}"/>
              </a:ext>
            </a:extLst>
          </p:cNvPr>
          <p:cNvSpPr/>
          <p:nvPr/>
        </p:nvSpPr>
        <p:spPr>
          <a:xfrm>
            <a:off x="6526877" y="4036776"/>
            <a:ext cx="271488" cy="695820"/>
          </a:xfrm>
          <a:prstGeom prst="down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F922E656-581B-4C66-80BF-00AB03353ED4}"/>
              </a:ext>
            </a:extLst>
          </p:cNvPr>
          <p:cNvSpPr txBox="1"/>
          <p:nvPr/>
        </p:nvSpPr>
        <p:spPr>
          <a:xfrm>
            <a:off x="288572" y="4686442"/>
            <a:ext cx="4086546" cy="1200329"/>
          </a:xfrm>
          <a:prstGeom prst="rect">
            <a:avLst/>
          </a:prstGeom>
          <a:noFill/>
        </p:spPr>
        <p:txBody>
          <a:bodyPr wrap="square" rtlCol="0">
            <a:spAutoFit/>
          </a:bodyPr>
          <a:lstStyle/>
          <a:p>
            <a:pPr algn="ctr"/>
            <a:r>
              <a:rPr lang="it-IT" dirty="0">
                <a:solidFill>
                  <a:srgbClr val="202122"/>
                </a:solidFill>
                <a:latin typeface="Palatino Linotype" panose="02040502050505030304" pitchFamily="18" charset="0"/>
                <a:ea typeface="Calibri" panose="020F0502020204030204" pitchFamily="34" charset="0"/>
                <a:cs typeface="Arial" panose="020B0604020202020204" pitchFamily="34" charset="0"/>
              </a:rPr>
              <a:t>F</a:t>
            </a:r>
            <a:r>
              <a:rPr lang="it-IT" sz="1800" dirty="0">
                <a:solidFill>
                  <a:srgbClr val="202122"/>
                </a:solidFill>
                <a:effectLst/>
                <a:latin typeface="Palatino Linotype" panose="02040502050505030304" pitchFamily="18" charset="0"/>
                <a:ea typeface="Calibri" panose="020F0502020204030204" pitchFamily="34" charset="0"/>
                <a:cs typeface="Arial" panose="020B0604020202020204" pitchFamily="34" charset="0"/>
              </a:rPr>
              <a:t>orniscono le </a:t>
            </a:r>
            <a:r>
              <a:rPr lang="it-IT" sz="1800" b="1" u="sng" dirty="0">
                <a:solidFill>
                  <a:srgbClr val="202122"/>
                </a:solidFill>
                <a:effectLst/>
                <a:latin typeface="Palatino Linotype" panose="02040502050505030304" pitchFamily="18" charset="0"/>
                <a:ea typeface="Calibri" panose="020F0502020204030204" pitchFamily="34" charset="0"/>
                <a:cs typeface="Arial" panose="020B0604020202020204" pitchFamily="34" charset="0"/>
              </a:rPr>
              <a:t>condizioni effettive </a:t>
            </a:r>
            <a:r>
              <a:rPr lang="it-IT" sz="1800" dirty="0">
                <a:solidFill>
                  <a:srgbClr val="202122"/>
                </a:solidFill>
                <a:effectLst/>
                <a:latin typeface="Palatino Linotype" panose="02040502050505030304" pitchFamily="18" charset="0"/>
                <a:ea typeface="Calibri" panose="020F0502020204030204" pitchFamily="34" charset="0"/>
                <a:cs typeface="Arial" panose="020B0604020202020204" pitchFamily="34" charset="0"/>
              </a:rPr>
              <a:t>dello stato del conduttore rispetto alle grandezze fondamentali e/o alla temperatura massima del conduttore</a:t>
            </a:r>
            <a:endParaRPr lang="it-IT" sz="1800" dirty="0">
              <a:effectLst/>
              <a:latin typeface="Palatino Linotype" panose="02040502050505030304" pitchFamily="18" charset="0"/>
              <a:ea typeface="Calibri" panose="020F0502020204030204" pitchFamily="34" charset="0"/>
              <a:cs typeface="Arial" panose="020B0604020202020204" pitchFamily="34" charset="0"/>
            </a:endParaRPr>
          </a:p>
        </p:txBody>
      </p:sp>
      <p:sp>
        <p:nvSpPr>
          <p:cNvPr id="26" name="CasellaDiTesto 25">
            <a:extLst>
              <a:ext uri="{FF2B5EF4-FFF2-40B4-BE49-F238E27FC236}">
                <a16:creationId xmlns:a16="http://schemas.microsoft.com/office/drawing/2014/main" id="{6719152A-93FF-4755-AA3B-2BDF19A43FD8}"/>
              </a:ext>
            </a:extLst>
          </p:cNvPr>
          <p:cNvSpPr txBox="1"/>
          <p:nvPr/>
        </p:nvSpPr>
        <p:spPr>
          <a:xfrm>
            <a:off x="4718018" y="4744659"/>
            <a:ext cx="3889206" cy="1200329"/>
          </a:xfrm>
          <a:prstGeom prst="rect">
            <a:avLst/>
          </a:prstGeom>
          <a:noFill/>
        </p:spPr>
        <p:txBody>
          <a:bodyPr wrap="square" rtlCol="0">
            <a:spAutoFit/>
          </a:bodyPr>
          <a:lstStyle/>
          <a:p>
            <a:pPr algn="ctr"/>
            <a:r>
              <a:rPr lang="it-IT" dirty="0">
                <a:solidFill>
                  <a:srgbClr val="202122"/>
                </a:solidFill>
                <a:latin typeface="Palatino Linotype" panose="02040502050505030304" pitchFamily="18" charset="0"/>
                <a:ea typeface="Calibri" panose="020F0502020204030204" pitchFamily="34" charset="0"/>
                <a:cs typeface="Arial" panose="020B0604020202020204" pitchFamily="34" charset="0"/>
              </a:rPr>
              <a:t>F</a:t>
            </a:r>
            <a:r>
              <a:rPr lang="it-IT" sz="1800" dirty="0">
                <a:solidFill>
                  <a:srgbClr val="202122"/>
                </a:solidFill>
                <a:effectLst/>
                <a:latin typeface="Palatino Linotype" panose="02040502050505030304" pitchFamily="18" charset="0"/>
                <a:ea typeface="Calibri" panose="020F0502020204030204" pitchFamily="34" charset="0"/>
                <a:cs typeface="Arial" panose="020B0604020202020204" pitchFamily="34" charset="0"/>
              </a:rPr>
              <a:t>orniscono </a:t>
            </a:r>
            <a:r>
              <a:rPr lang="it-IT" sz="1800" b="1" u="sng" dirty="0">
                <a:solidFill>
                  <a:srgbClr val="202122"/>
                </a:solidFill>
                <a:effectLst/>
                <a:latin typeface="Palatino Linotype" panose="02040502050505030304" pitchFamily="18" charset="0"/>
                <a:ea typeface="Calibri" panose="020F0502020204030204" pitchFamily="34" charset="0"/>
                <a:cs typeface="Arial" panose="020B0604020202020204" pitchFamily="34" charset="0"/>
              </a:rPr>
              <a:t>stime</a:t>
            </a:r>
            <a:r>
              <a:rPr lang="it-IT" sz="1800" dirty="0">
                <a:solidFill>
                  <a:srgbClr val="202122"/>
                </a:solidFill>
                <a:effectLst/>
                <a:latin typeface="Palatino Linotype" panose="02040502050505030304" pitchFamily="18" charset="0"/>
                <a:ea typeface="Calibri" panose="020F0502020204030204" pitchFamily="34" charset="0"/>
                <a:cs typeface="Arial" panose="020B0604020202020204" pitchFamily="34" charset="0"/>
              </a:rPr>
              <a:t> basate sulle condizioni meteorologiche dominanti, previste o misurate intorno alla linea</a:t>
            </a:r>
            <a:endParaRPr lang="it-IT" sz="1800" dirty="0">
              <a:effectLst/>
              <a:latin typeface="Palatino Linotype" panose="0204050205050503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20733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21</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21</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48237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Standard applicabili e differenze</a:t>
            </a:r>
          </a:p>
        </p:txBody>
      </p:sp>
      <p:pic>
        <p:nvPicPr>
          <p:cNvPr id="3" name="Immagine 2" descr="Immagine che contiene testo&#10;&#10;Descrizione generata automaticamente">
            <a:extLst>
              <a:ext uri="{FF2B5EF4-FFF2-40B4-BE49-F238E27FC236}">
                <a16:creationId xmlns:a16="http://schemas.microsoft.com/office/drawing/2014/main" id="{4C50EC01-E4FA-4284-8A44-0A31E90D1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9" y="999579"/>
            <a:ext cx="2830167" cy="1298830"/>
          </a:xfrm>
          <a:prstGeom prst="rect">
            <a:avLst/>
          </a:prstGeom>
        </p:spPr>
      </p:pic>
      <p:pic>
        <p:nvPicPr>
          <p:cNvPr id="5" name="Immagine 4" descr="Immagine che contiene testo, clipart&#10;&#10;Descrizione generata automaticamente">
            <a:extLst>
              <a:ext uri="{FF2B5EF4-FFF2-40B4-BE49-F238E27FC236}">
                <a16:creationId xmlns:a16="http://schemas.microsoft.com/office/drawing/2014/main" id="{8AEEE8B6-0DA8-4DFC-9E3B-FEC517834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520" y="1062500"/>
            <a:ext cx="2399177" cy="1235909"/>
          </a:xfrm>
          <a:prstGeom prst="rect">
            <a:avLst/>
          </a:prstGeom>
        </p:spPr>
      </p:pic>
      <p:sp>
        <p:nvSpPr>
          <p:cNvPr id="16" name="CasellaDiTesto 15">
            <a:extLst>
              <a:ext uri="{FF2B5EF4-FFF2-40B4-BE49-F238E27FC236}">
                <a16:creationId xmlns:a16="http://schemas.microsoft.com/office/drawing/2014/main" id="{46D1E058-A9EB-49CB-8B85-2B2D5C954BE5}"/>
              </a:ext>
            </a:extLst>
          </p:cNvPr>
          <p:cNvSpPr txBox="1"/>
          <p:nvPr/>
        </p:nvSpPr>
        <p:spPr>
          <a:xfrm>
            <a:off x="442377" y="2524401"/>
            <a:ext cx="4792067" cy="3450881"/>
          </a:xfrm>
          <a:prstGeom prst="rect">
            <a:avLst/>
          </a:prstGeom>
          <a:noFill/>
        </p:spPr>
        <p:txBody>
          <a:bodyPr wrap="square" rtlCol="0">
            <a:spAutoFit/>
          </a:bodyPr>
          <a:lstStyle/>
          <a:p>
            <a:pPr lvl="0" algn="just">
              <a:lnSpc>
                <a:spcPct val="150000"/>
              </a:lnSpc>
              <a:spcBef>
                <a:spcPts val="600"/>
              </a:spcBef>
            </a:pPr>
            <a:r>
              <a:rPr lang="it-IT" sz="1800" dirty="0">
                <a:effectLst/>
                <a:latin typeface="Palatino Linotype" panose="02040502050505030304" pitchFamily="18" charset="0"/>
                <a:ea typeface="Calibri" panose="020F0502020204030204" pitchFamily="34" charset="0"/>
                <a:cs typeface="Arial" panose="020B0604020202020204" pitchFamily="34" charset="0"/>
              </a:rPr>
              <a:t>Entrambi raccomandano i metodi di misurazione diretta e </a:t>
            </a:r>
            <a:r>
              <a:rPr lang="it-IT" dirty="0">
                <a:latin typeface="Palatino Linotype" panose="02040502050505030304" pitchFamily="18" charset="0"/>
                <a:ea typeface="Calibri" panose="020F0502020204030204" pitchFamily="34" charset="0"/>
                <a:cs typeface="Arial" panose="020B0604020202020204" pitchFamily="34" charset="0"/>
              </a:rPr>
              <a:t>r</a:t>
            </a:r>
            <a:r>
              <a:rPr lang="it-IT" sz="1800" dirty="0">
                <a:effectLst/>
                <a:latin typeface="Palatino Linotype" panose="02040502050505030304" pitchFamily="18" charset="0"/>
                <a:ea typeface="Calibri" panose="020F0502020204030204" pitchFamily="34" charset="0"/>
                <a:cs typeface="Arial" panose="020B0604020202020204" pitchFamily="34" charset="0"/>
              </a:rPr>
              <a:t>iguardano i seguenti argomenti necessari per il DLR: </a:t>
            </a:r>
          </a:p>
          <a:p>
            <a:pPr lvl="0" algn="just">
              <a:lnSpc>
                <a:spcPct val="150000"/>
              </a:lnSpc>
              <a:spcBef>
                <a:spcPts val="600"/>
              </a:spcBef>
            </a:pPr>
            <a:r>
              <a:rPr lang="it-IT" dirty="0">
                <a:latin typeface="Palatino Linotype" panose="02040502050505030304" pitchFamily="18" charset="0"/>
                <a:ea typeface="Calibri" panose="020F0502020204030204" pitchFamily="34" charset="0"/>
                <a:cs typeface="Arial" panose="020B0604020202020204" pitchFamily="34" charset="0"/>
              </a:rPr>
              <a:t>- </a:t>
            </a:r>
            <a:r>
              <a:rPr lang="it-IT" sz="1800" u="sng" dirty="0">
                <a:effectLst/>
                <a:latin typeface="Palatino Linotype" panose="02040502050505030304" pitchFamily="18" charset="0"/>
                <a:ea typeface="Calibri" panose="020F0502020204030204" pitchFamily="34" charset="0"/>
                <a:cs typeface="Arial" panose="020B0604020202020204" pitchFamily="34" charset="0"/>
              </a:rPr>
              <a:t>conduttori e valutazioni termiche</a:t>
            </a:r>
            <a:r>
              <a:rPr lang="it-IT" sz="1800" dirty="0">
                <a:effectLst/>
                <a:latin typeface="Palatino Linotype" panose="02040502050505030304" pitchFamily="18" charset="0"/>
                <a:ea typeface="Calibri" panose="020F0502020204030204" pitchFamily="34" charset="0"/>
                <a:cs typeface="Arial" panose="020B0604020202020204" pitchFamily="34" charset="0"/>
              </a:rPr>
              <a:t>: comportamento termico dei conduttori aerei (TB207), valutazione dei conduttori aerei (TB299, TB601), modellazione termica dei conduttori aerei (IEEE738);</a:t>
            </a:r>
          </a:p>
        </p:txBody>
      </p:sp>
      <p:sp>
        <p:nvSpPr>
          <p:cNvPr id="22" name="Freccia a destra 21">
            <a:extLst>
              <a:ext uri="{FF2B5EF4-FFF2-40B4-BE49-F238E27FC236}">
                <a16:creationId xmlns:a16="http://schemas.microsoft.com/office/drawing/2014/main" id="{3262FEFE-753F-466F-878B-6F44636B9C14}"/>
              </a:ext>
            </a:extLst>
          </p:cNvPr>
          <p:cNvSpPr/>
          <p:nvPr/>
        </p:nvSpPr>
        <p:spPr>
          <a:xfrm>
            <a:off x="5234444" y="3882887"/>
            <a:ext cx="676026" cy="410817"/>
          </a:xfrm>
          <a:prstGeom prst="right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57EA3981-F02B-4657-BDDE-98279C62551D}"/>
              </a:ext>
            </a:extLst>
          </p:cNvPr>
          <p:cNvSpPr txBox="1"/>
          <p:nvPr/>
        </p:nvSpPr>
        <p:spPr>
          <a:xfrm>
            <a:off x="5929520" y="3233947"/>
            <a:ext cx="3214480" cy="1711944"/>
          </a:xfrm>
          <a:prstGeom prst="rect">
            <a:avLst/>
          </a:prstGeom>
          <a:noFill/>
        </p:spPr>
        <p:txBody>
          <a:bodyPr wrap="square" rtlCol="0">
            <a:spAutoFit/>
          </a:bodyPr>
          <a:lstStyle/>
          <a:p>
            <a:pPr algn="just">
              <a:lnSpc>
                <a:spcPct val="150000"/>
              </a:lnSpc>
            </a:pPr>
            <a:r>
              <a:rPr lang="it-IT" dirty="0">
                <a:latin typeface="Palatino Linotype" panose="02040502050505030304" pitchFamily="18" charset="0"/>
              </a:rPr>
              <a:t>Presentano </a:t>
            </a:r>
            <a:r>
              <a:rPr lang="it-IT" u="sng" dirty="0">
                <a:latin typeface="Palatino Linotype" panose="02040502050505030304" pitchFamily="18" charset="0"/>
              </a:rPr>
              <a:t>differenze</a:t>
            </a:r>
            <a:r>
              <a:rPr lang="it-IT" dirty="0">
                <a:latin typeface="Palatino Linotype" panose="02040502050505030304" pitchFamily="18" charset="0"/>
              </a:rPr>
              <a:t> nei concetti del </a:t>
            </a:r>
            <a:r>
              <a:rPr lang="it-IT" b="1" u="sng" dirty="0">
                <a:latin typeface="Palatino Linotype" panose="02040502050505030304" pitchFamily="18" charset="0"/>
              </a:rPr>
              <a:t>bilanciamento del calore</a:t>
            </a:r>
            <a:r>
              <a:rPr lang="it-IT" dirty="0">
                <a:latin typeface="Palatino Linotype" panose="02040502050505030304" pitchFamily="18" charset="0"/>
              </a:rPr>
              <a:t> per considerazioni sull’ampacity della linea</a:t>
            </a:r>
          </a:p>
        </p:txBody>
      </p:sp>
      <p:sp>
        <p:nvSpPr>
          <p:cNvPr id="30" name="CasellaDiTesto 29">
            <a:extLst>
              <a:ext uri="{FF2B5EF4-FFF2-40B4-BE49-F238E27FC236}">
                <a16:creationId xmlns:a16="http://schemas.microsoft.com/office/drawing/2014/main" id="{013550EB-9223-4D6D-A3BD-8ECCAE2DD9E7}"/>
              </a:ext>
            </a:extLst>
          </p:cNvPr>
          <p:cNvSpPr txBox="1"/>
          <p:nvPr/>
        </p:nvSpPr>
        <p:spPr>
          <a:xfrm>
            <a:off x="4349570" y="950705"/>
            <a:ext cx="689195" cy="1004314"/>
          </a:xfrm>
          <a:prstGeom prst="rect">
            <a:avLst/>
          </a:prstGeom>
          <a:noFill/>
        </p:spPr>
        <p:txBody>
          <a:bodyPr wrap="square" rtlCol="0">
            <a:spAutoFit/>
          </a:bodyPr>
          <a:lstStyle/>
          <a:p>
            <a:pPr algn="just">
              <a:lnSpc>
                <a:spcPct val="150000"/>
              </a:lnSpc>
            </a:pPr>
            <a:r>
              <a:rPr lang="it-IT" sz="4400" dirty="0">
                <a:latin typeface="Palatino Linotype" panose="02040502050505030304" pitchFamily="18" charset="0"/>
              </a:rPr>
              <a:t>&amp;</a:t>
            </a:r>
          </a:p>
        </p:txBody>
      </p:sp>
    </p:spTree>
    <p:extLst>
      <p:ext uri="{BB962C8B-B14F-4D97-AF65-F5344CB8AC3E}">
        <p14:creationId xmlns:p14="http://schemas.microsoft.com/office/powerpoint/2010/main" val="639531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22</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22</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2723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Prospettive future</a:t>
            </a:r>
          </a:p>
        </p:txBody>
      </p:sp>
      <p:sp>
        <p:nvSpPr>
          <p:cNvPr id="4" name="CasellaDiTesto 3">
            <a:extLst>
              <a:ext uri="{FF2B5EF4-FFF2-40B4-BE49-F238E27FC236}">
                <a16:creationId xmlns:a16="http://schemas.microsoft.com/office/drawing/2014/main" id="{19F377C2-3405-4B5A-B334-8744A96A84BA}"/>
              </a:ext>
            </a:extLst>
          </p:cNvPr>
          <p:cNvSpPr txBox="1"/>
          <p:nvPr/>
        </p:nvSpPr>
        <p:spPr>
          <a:xfrm>
            <a:off x="342900" y="703285"/>
            <a:ext cx="8363778" cy="54514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it-IT" dirty="0">
                <a:latin typeface="Palatino Linotype" panose="02040502050505030304" pitchFamily="18" charset="0"/>
              </a:rPr>
              <a:t>Cambiamento dei flussi di energia grazie a:</a:t>
            </a:r>
          </a:p>
          <a:p>
            <a:pPr marL="742950" lvl="1" indent="-285750" algn="just">
              <a:lnSpc>
                <a:spcPct val="150000"/>
              </a:lnSpc>
              <a:buFont typeface="Wingdings" panose="05000000000000000000" pitchFamily="2" charset="2"/>
              <a:buChar char="Ø"/>
            </a:pPr>
            <a:r>
              <a:rPr lang="it-IT" dirty="0">
                <a:latin typeface="Palatino Linotype" panose="02040502050505030304" pitchFamily="18" charset="0"/>
              </a:rPr>
              <a:t>Energie rinnovabili;</a:t>
            </a:r>
          </a:p>
          <a:p>
            <a:pPr marL="742950" lvl="1" indent="-285750" algn="just">
              <a:lnSpc>
                <a:spcPct val="150000"/>
              </a:lnSpc>
              <a:buFont typeface="Wingdings" panose="05000000000000000000" pitchFamily="2" charset="2"/>
              <a:buChar char="Ø"/>
            </a:pPr>
            <a:r>
              <a:rPr lang="it-IT" dirty="0">
                <a:latin typeface="Palatino Linotype" panose="02040502050505030304" pitchFamily="18" charset="0"/>
              </a:rPr>
              <a:t>Scambi energetici tra Paesi </a:t>
            </a:r>
            <a:r>
              <a:rPr lang="it-IT" dirty="0">
                <a:effectLst/>
                <a:latin typeface="Palatino Linotype" panose="02040502050505030304" pitchFamily="18" charset="0"/>
                <a:ea typeface="Calibri" panose="020F0502020204030204" pitchFamily="34" charset="0"/>
                <a:cs typeface="Times New Roman" panose="02020603050405020304" pitchFamily="18" charset="0"/>
              </a:rPr>
              <a:t>dove il potenziale transito maggiore di energia (grazie al DLR) consente un costo dell'elettricità di mercato inferiore;</a:t>
            </a:r>
          </a:p>
          <a:p>
            <a:pPr marL="285750" indent="-285750" algn="just">
              <a:lnSpc>
                <a:spcPct val="150000"/>
              </a:lnSpc>
              <a:buFont typeface="Arial" panose="020B0604020202020204" pitchFamily="34" charset="0"/>
              <a:buChar char="•"/>
            </a:pPr>
            <a:r>
              <a:rPr lang="it-IT" dirty="0">
                <a:latin typeface="Palatino Linotype" panose="02040502050505030304" pitchFamily="18" charset="0"/>
              </a:rPr>
              <a:t>Nuovi possibili sviluppi grazie alla miniaturizzazione della tecnologia e nelle previsioni del tempo che possono essere effettuate anche fino a 72 ore prima;</a:t>
            </a:r>
          </a:p>
          <a:p>
            <a:pPr marL="285750" indent="-285750" algn="just">
              <a:lnSpc>
                <a:spcPct val="150000"/>
              </a:lnSpc>
              <a:buFont typeface="Arial" panose="020B0604020202020204" pitchFamily="34" charset="0"/>
              <a:buChar char="•"/>
            </a:pPr>
            <a:r>
              <a:rPr lang="it-IT" dirty="0">
                <a:latin typeface="Palatino Linotype" panose="02040502050505030304" pitchFamily="18" charset="0"/>
              </a:rPr>
              <a:t>Nuovi sensori da sviluppare nell’EMS (sistema di gestione dell’energia): questi ultimi possono portare fino </a:t>
            </a:r>
            <a:r>
              <a:rPr lang="it-IT" sz="1800" dirty="0">
                <a:effectLst/>
                <a:latin typeface="Palatino Linotype" panose="02040502050505030304" pitchFamily="18" charset="0"/>
                <a:ea typeface="Calibri" panose="020F0502020204030204" pitchFamily="34" charset="0"/>
                <a:cs typeface="Times New Roman" panose="02020603050405020304" pitchFamily="18" charset="0"/>
              </a:rPr>
              <a:t>al 30% in più di potenza di transito nelle linee monitorate;</a:t>
            </a:r>
            <a:endParaRPr lang="it-IT" dirty="0">
              <a:latin typeface="Palatino Linotype" panose="02040502050505030304" pitchFamily="18" charset="0"/>
            </a:endParaRPr>
          </a:p>
          <a:p>
            <a:pPr marL="285750" indent="-285750" algn="just">
              <a:lnSpc>
                <a:spcPct val="150000"/>
              </a:lnSpc>
              <a:buFont typeface="Arial" panose="020B0604020202020204" pitchFamily="34" charset="0"/>
              <a:buChar char="•"/>
            </a:pPr>
            <a:r>
              <a:rPr lang="it-IT" dirty="0">
                <a:latin typeface="Palatino Linotype" panose="02040502050505030304" pitchFamily="18" charset="0"/>
              </a:rPr>
              <a:t>Previsione della capacità fino a due giorni di anticipo;</a:t>
            </a:r>
          </a:p>
          <a:p>
            <a:pPr marL="285750" indent="-285750" algn="just">
              <a:lnSpc>
                <a:spcPct val="150000"/>
              </a:lnSpc>
              <a:buFont typeface="Arial" panose="020B0604020202020204" pitchFamily="34" charset="0"/>
              <a:buChar char="•"/>
            </a:pPr>
            <a:r>
              <a:rPr lang="it-IT" dirty="0">
                <a:latin typeface="Palatino Linotype" panose="02040502050505030304" pitchFamily="18" charset="0"/>
              </a:rPr>
              <a:t>Benefici sociali ed economici;</a:t>
            </a:r>
          </a:p>
          <a:p>
            <a:pPr marL="285750" indent="-285750" algn="just">
              <a:lnSpc>
                <a:spcPct val="150000"/>
              </a:lnSpc>
              <a:buFont typeface="Arial" panose="020B0604020202020204" pitchFamily="34" charset="0"/>
              <a:buChar char="•"/>
            </a:pPr>
            <a:r>
              <a:rPr lang="it-IT" dirty="0">
                <a:latin typeface="Palatino Linotype" panose="02040502050505030304" pitchFamily="18" charset="0"/>
              </a:rPr>
              <a:t>…</a:t>
            </a:r>
          </a:p>
        </p:txBody>
      </p:sp>
    </p:spTree>
    <p:extLst>
      <p:ext uri="{BB962C8B-B14F-4D97-AF65-F5344CB8AC3E}">
        <p14:creationId xmlns:p14="http://schemas.microsoft.com/office/powerpoint/2010/main" val="197581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23</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23</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2250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Benchmarking</a:t>
            </a:r>
          </a:p>
        </p:txBody>
      </p:sp>
      <p:pic>
        <p:nvPicPr>
          <p:cNvPr id="2" name="Immagine 1">
            <a:extLst>
              <a:ext uri="{FF2B5EF4-FFF2-40B4-BE49-F238E27FC236}">
                <a16:creationId xmlns:a16="http://schemas.microsoft.com/office/drawing/2014/main" id="{8D083719-DBCD-4A52-8817-B96F858D7D3D}"/>
              </a:ext>
            </a:extLst>
          </p:cNvPr>
          <p:cNvPicPr>
            <a:picLocks noChangeAspect="1"/>
          </p:cNvPicPr>
          <p:nvPr/>
        </p:nvPicPr>
        <p:blipFill>
          <a:blip r:embed="rId2"/>
          <a:stretch>
            <a:fillRect/>
          </a:stretch>
        </p:blipFill>
        <p:spPr>
          <a:xfrm>
            <a:off x="288572" y="757885"/>
            <a:ext cx="4283428" cy="2877023"/>
          </a:xfrm>
          <a:prstGeom prst="rect">
            <a:avLst/>
          </a:prstGeom>
        </p:spPr>
      </p:pic>
      <p:pic>
        <p:nvPicPr>
          <p:cNvPr id="3" name="Immagine 2">
            <a:extLst>
              <a:ext uri="{FF2B5EF4-FFF2-40B4-BE49-F238E27FC236}">
                <a16:creationId xmlns:a16="http://schemas.microsoft.com/office/drawing/2014/main" id="{CC3C804B-6113-40B7-B92F-099A2C4221BD}"/>
              </a:ext>
            </a:extLst>
          </p:cNvPr>
          <p:cNvPicPr>
            <a:picLocks noChangeAspect="1"/>
          </p:cNvPicPr>
          <p:nvPr/>
        </p:nvPicPr>
        <p:blipFill>
          <a:blip r:embed="rId3"/>
          <a:stretch>
            <a:fillRect/>
          </a:stretch>
        </p:blipFill>
        <p:spPr>
          <a:xfrm>
            <a:off x="4819883" y="757885"/>
            <a:ext cx="4059076" cy="2877022"/>
          </a:xfrm>
          <a:prstGeom prst="rect">
            <a:avLst/>
          </a:prstGeom>
        </p:spPr>
      </p:pic>
      <p:sp>
        <p:nvSpPr>
          <p:cNvPr id="5" name="CasellaDiTesto 4">
            <a:extLst>
              <a:ext uri="{FF2B5EF4-FFF2-40B4-BE49-F238E27FC236}">
                <a16:creationId xmlns:a16="http://schemas.microsoft.com/office/drawing/2014/main" id="{A0A2EE9E-11C3-458B-B73D-57E2A67C7B24}"/>
              </a:ext>
            </a:extLst>
          </p:cNvPr>
          <p:cNvSpPr txBox="1"/>
          <p:nvPr/>
        </p:nvSpPr>
        <p:spPr>
          <a:xfrm>
            <a:off x="288571" y="3782805"/>
            <a:ext cx="4283429" cy="1600438"/>
          </a:xfrm>
          <a:prstGeom prst="rect">
            <a:avLst/>
          </a:prstGeom>
          <a:noFill/>
        </p:spPr>
        <p:txBody>
          <a:bodyPr wrap="square" rtlCol="0">
            <a:spAutoFit/>
          </a:bodyPr>
          <a:lstStyle/>
          <a:p>
            <a:pPr algn="just"/>
            <a:r>
              <a:rPr lang="it-IT" sz="1400" b="1" u="sng" dirty="0">
                <a:latin typeface="Palatino Linotype" panose="02040502050505030304" pitchFamily="18" charset="0"/>
              </a:rPr>
              <a:t>ADR Sense:</a:t>
            </a:r>
            <a:r>
              <a:rPr lang="it-IT" sz="1400" b="0" u="none" dirty="0">
                <a:latin typeface="Palatino Linotype" panose="02040502050505030304" pitchFamily="18" charset="0"/>
              </a:rPr>
              <a:t> sensore di vibrazioni autoalimentato.</a:t>
            </a:r>
          </a:p>
          <a:p>
            <a:pPr algn="just"/>
            <a:r>
              <a:rPr lang="it-IT" sz="1400" dirty="0">
                <a:latin typeface="Palatino Linotype" panose="02040502050505030304" pitchFamily="18" charset="0"/>
              </a:rPr>
              <a:t>Rilevamento delle </a:t>
            </a:r>
            <a:r>
              <a:rPr lang="it-IT" sz="1400" b="1" u="sng" dirty="0">
                <a:latin typeface="Palatino Linotype" panose="02040502050505030304" pitchFamily="18" charset="0"/>
              </a:rPr>
              <a:t>vibrazioni meccaniche a bassa frequenza</a:t>
            </a:r>
            <a:r>
              <a:rPr lang="it-IT" sz="1400" dirty="0">
                <a:latin typeface="Palatino Linotype" panose="02040502050505030304" pitchFamily="18" charset="0"/>
              </a:rPr>
              <a:t> della linea (indotte da vento, convezione termica, etc.) usate per computare la freccia della linea elettrica.</a:t>
            </a:r>
          </a:p>
          <a:p>
            <a:pPr algn="just"/>
            <a:r>
              <a:rPr lang="it-IT" sz="1400" b="1" u="sng" dirty="0">
                <a:latin typeface="Palatino Linotype" panose="02040502050505030304" pitchFamily="18" charset="0"/>
              </a:rPr>
              <a:t>Svantaggio</a:t>
            </a:r>
            <a:r>
              <a:rPr lang="it-IT" sz="1400" dirty="0">
                <a:latin typeface="Palatino Linotype" panose="02040502050505030304" pitchFamily="18" charset="0"/>
              </a:rPr>
              <a:t>: valore della prima frequenza alla quale avviene la vibrazione della linea poco preciso.</a:t>
            </a:r>
            <a:endParaRPr lang="it-IT" sz="1400" dirty="0"/>
          </a:p>
        </p:txBody>
      </p:sp>
      <p:sp>
        <p:nvSpPr>
          <p:cNvPr id="16" name="CasellaDiTesto 15">
            <a:extLst>
              <a:ext uri="{FF2B5EF4-FFF2-40B4-BE49-F238E27FC236}">
                <a16:creationId xmlns:a16="http://schemas.microsoft.com/office/drawing/2014/main" id="{4E18DA17-3BA5-4F17-A1A1-B5BD6D4529AE}"/>
              </a:ext>
            </a:extLst>
          </p:cNvPr>
          <p:cNvSpPr txBox="1"/>
          <p:nvPr/>
        </p:nvSpPr>
        <p:spPr>
          <a:xfrm>
            <a:off x="4819882" y="3818574"/>
            <a:ext cx="4059076" cy="2462213"/>
          </a:xfrm>
          <a:prstGeom prst="rect">
            <a:avLst/>
          </a:prstGeom>
          <a:noFill/>
        </p:spPr>
        <p:txBody>
          <a:bodyPr wrap="square" rtlCol="0">
            <a:spAutoFit/>
          </a:bodyPr>
          <a:lstStyle/>
          <a:p>
            <a:pPr algn="just"/>
            <a:r>
              <a:rPr lang="it-IT" sz="1400" b="1" u="sng" dirty="0">
                <a:latin typeface="Palatino Linotype" panose="02040502050505030304" pitchFamily="18" charset="0"/>
              </a:rPr>
              <a:t>SMARTLINE:</a:t>
            </a:r>
            <a:r>
              <a:rPr lang="it-IT" sz="1400" b="0" u="none" dirty="0">
                <a:latin typeface="Palatino Linotype" panose="02040502050505030304" pitchFamily="18" charset="0"/>
              </a:rPr>
              <a:t> Transmission Line Rating Platform.</a:t>
            </a:r>
          </a:p>
          <a:p>
            <a:pPr algn="just"/>
            <a:r>
              <a:rPr lang="it-IT" sz="1400" u="none" kern="1200" dirty="0">
                <a:solidFill>
                  <a:schemeClr val="dk1"/>
                </a:solidFill>
                <a:effectLst/>
                <a:latin typeface="Palatino Linotype" panose="02040502050505030304" pitchFamily="18" charset="0"/>
                <a:ea typeface="+mn-ea"/>
                <a:cs typeface="+mn-cs"/>
              </a:rPr>
              <a:t>Software </a:t>
            </a:r>
            <a:r>
              <a:rPr lang="it-IT" sz="1400" kern="1200" dirty="0">
                <a:solidFill>
                  <a:schemeClr val="dk1"/>
                </a:solidFill>
                <a:effectLst/>
                <a:latin typeface="Palatino Linotype" panose="02040502050505030304" pitchFamily="18" charset="0"/>
                <a:ea typeface="+mn-ea"/>
                <a:cs typeface="+mn-cs"/>
              </a:rPr>
              <a:t>basato su cloud e sensori montati su linea che </a:t>
            </a:r>
            <a:r>
              <a:rPr lang="it-IT" sz="1400" b="1" u="sng" kern="1200" dirty="0">
                <a:solidFill>
                  <a:schemeClr val="dk1"/>
                </a:solidFill>
                <a:effectLst/>
                <a:latin typeface="Palatino Linotype" panose="02040502050505030304" pitchFamily="18" charset="0"/>
                <a:ea typeface="+mn-ea"/>
                <a:cs typeface="+mn-cs"/>
              </a:rPr>
              <a:t>sviluppano i valori della linea in modo dinamico</a:t>
            </a:r>
            <a:r>
              <a:rPr lang="it-IT" sz="1400" kern="1200" dirty="0">
                <a:solidFill>
                  <a:schemeClr val="dk1"/>
                </a:solidFill>
                <a:effectLst/>
                <a:latin typeface="Palatino Linotype" panose="02040502050505030304" pitchFamily="18" charset="0"/>
                <a:ea typeface="+mn-ea"/>
                <a:cs typeface="+mn-cs"/>
              </a:rPr>
              <a:t> in tempo reale e previsioni accurate del massimo carico che può essere trasportato dalla linea elettrica.</a:t>
            </a:r>
          </a:p>
          <a:p>
            <a:pPr algn="just"/>
            <a:r>
              <a:rPr lang="it-IT" sz="1400" b="1" u="sng" dirty="0">
                <a:solidFill>
                  <a:schemeClr val="dk1"/>
                </a:solidFill>
                <a:latin typeface="Palatino Linotype" panose="02040502050505030304" pitchFamily="18" charset="0"/>
              </a:rPr>
              <a:t>Svantaggio</a:t>
            </a:r>
            <a:r>
              <a:rPr lang="it-IT" sz="1400" dirty="0">
                <a:solidFill>
                  <a:schemeClr val="dk1"/>
                </a:solidFill>
                <a:latin typeface="Palatino Linotype" panose="02040502050505030304" pitchFamily="18" charset="0"/>
              </a:rPr>
              <a:t>: conoscenza totale del bilanciamento termico per il calcolo delle grandezze fondamentali</a:t>
            </a:r>
            <a:endParaRPr lang="it-IT" sz="1400" dirty="0">
              <a:latin typeface="Palatino Linotype" panose="02040502050505030304" pitchFamily="18" charset="0"/>
            </a:endParaRPr>
          </a:p>
          <a:p>
            <a:pPr algn="ctr"/>
            <a:endParaRPr lang="it-IT" sz="1400" b="1" u="sng" dirty="0">
              <a:latin typeface="Palatino Linotype" panose="02040502050505030304" pitchFamily="18" charset="0"/>
            </a:endParaRPr>
          </a:p>
        </p:txBody>
      </p:sp>
      <p:cxnSp>
        <p:nvCxnSpPr>
          <p:cNvPr id="7" name="Connettore diritto 6">
            <a:extLst>
              <a:ext uri="{FF2B5EF4-FFF2-40B4-BE49-F238E27FC236}">
                <a16:creationId xmlns:a16="http://schemas.microsoft.com/office/drawing/2014/main" id="{517952EF-AFDD-4018-9A6E-90FCF0C7FF1E}"/>
              </a:ext>
            </a:extLst>
          </p:cNvPr>
          <p:cNvCxnSpPr>
            <a:cxnSpLocks/>
          </p:cNvCxnSpPr>
          <p:nvPr/>
        </p:nvCxnSpPr>
        <p:spPr>
          <a:xfrm>
            <a:off x="4678017" y="722105"/>
            <a:ext cx="0" cy="5369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7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24</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24</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66624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Soluzione Staer: architettura fisica del sistema</a:t>
            </a:r>
          </a:p>
        </p:txBody>
      </p:sp>
      <p:pic>
        <p:nvPicPr>
          <p:cNvPr id="3" name="Immagine 2" descr="Immagine che contiene giocattolo&#10;&#10;Descrizione generata automaticamente">
            <a:extLst>
              <a:ext uri="{FF2B5EF4-FFF2-40B4-BE49-F238E27FC236}">
                <a16:creationId xmlns:a16="http://schemas.microsoft.com/office/drawing/2014/main" id="{7CAC1418-5F9C-4BAA-9845-D803E67A4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8" y="722105"/>
            <a:ext cx="9032184" cy="5419752"/>
          </a:xfrm>
          <a:prstGeom prst="rect">
            <a:avLst/>
          </a:prstGeom>
        </p:spPr>
      </p:pic>
      <p:cxnSp>
        <p:nvCxnSpPr>
          <p:cNvPr id="5" name="Connettore 2 4">
            <a:extLst>
              <a:ext uri="{FF2B5EF4-FFF2-40B4-BE49-F238E27FC236}">
                <a16:creationId xmlns:a16="http://schemas.microsoft.com/office/drawing/2014/main" id="{0D32321E-6B88-4CDB-966D-5EDF7A8F9DFF}"/>
              </a:ext>
            </a:extLst>
          </p:cNvPr>
          <p:cNvCxnSpPr>
            <a:cxnSpLocks/>
          </p:cNvCxnSpPr>
          <p:nvPr/>
        </p:nvCxnSpPr>
        <p:spPr>
          <a:xfrm flipH="1" flipV="1">
            <a:off x="2686051" y="1817566"/>
            <a:ext cx="651269" cy="846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a:extLst>
              <a:ext uri="{FF2B5EF4-FFF2-40B4-BE49-F238E27FC236}">
                <a16:creationId xmlns:a16="http://schemas.microsoft.com/office/drawing/2014/main" id="{8F26482D-8973-4083-8F4F-3D9E6061500A}"/>
              </a:ext>
            </a:extLst>
          </p:cNvPr>
          <p:cNvCxnSpPr>
            <a:cxnSpLocks/>
          </p:cNvCxnSpPr>
          <p:nvPr/>
        </p:nvCxnSpPr>
        <p:spPr>
          <a:xfrm flipH="1">
            <a:off x="2980273" y="4029991"/>
            <a:ext cx="738459" cy="1001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3126154A-777B-4EF6-B1FC-4EB443A07E63}"/>
              </a:ext>
            </a:extLst>
          </p:cNvPr>
          <p:cNvCxnSpPr>
            <a:cxnSpLocks/>
          </p:cNvCxnSpPr>
          <p:nvPr/>
        </p:nvCxnSpPr>
        <p:spPr>
          <a:xfrm flipV="1">
            <a:off x="4442924" y="1571536"/>
            <a:ext cx="1243845" cy="574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FE1D7DF3-D209-4FED-BBED-AEC65AD12F51}"/>
              </a:ext>
            </a:extLst>
          </p:cNvPr>
          <p:cNvCxnSpPr>
            <a:cxnSpLocks/>
          </p:cNvCxnSpPr>
          <p:nvPr/>
        </p:nvCxnSpPr>
        <p:spPr>
          <a:xfrm>
            <a:off x="5367733" y="4210704"/>
            <a:ext cx="134873" cy="10805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A196B9E-3C87-45C6-AAF0-7E99C0F623E4}"/>
              </a:ext>
            </a:extLst>
          </p:cNvPr>
          <p:cNvSpPr txBox="1"/>
          <p:nvPr/>
        </p:nvSpPr>
        <p:spPr>
          <a:xfrm>
            <a:off x="5686769" y="1191124"/>
            <a:ext cx="1781033" cy="465448"/>
          </a:xfrm>
          <a:prstGeom prst="rect">
            <a:avLst/>
          </a:prstGeom>
          <a:noFill/>
        </p:spPr>
        <p:txBody>
          <a:bodyPr wrap="square">
            <a:spAutoFit/>
          </a:bodyPr>
          <a:lstStyle/>
          <a:p>
            <a:pPr lvl="0" algn="just">
              <a:lnSpc>
                <a:spcPct val="150000"/>
              </a:lnSpc>
              <a:spcBef>
                <a:spcPts val="600"/>
              </a:spcBef>
              <a:spcAft>
                <a:spcPts val="800"/>
              </a:spcAft>
            </a:pPr>
            <a:r>
              <a:rPr lang="it-IT" sz="1800" b="1" dirty="0">
                <a:effectLst/>
                <a:latin typeface="Palatino Linotype" panose="02040502050505030304" pitchFamily="18" charset="0"/>
                <a:ea typeface="Calibri" panose="020F0502020204030204" pitchFamily="34" charset="0"/>
                <a:cs typeface="Times New Roman" panose="02020603050405020304" pitchFamily="18" charset="0"/>
              </a:rPr>
              <a:t>Stazione meteo</a:t>
            </a:r>
          </a:p>
        </p:txBody>
      </p:sp>
      <p:sp>
        <p:nvSpPr>
          <p:cNvPr id="26" name="CasellaDiTesto 25">
            <a:extLst>
              <a:ext uri="{FF2B5EF4-FFF2-40B4-BE49-F238E27FC236}">
                <a16:creationId xmlns:a16="http://schemas.microsoft.com/office/drawing/2014/main" id="{E321486E-B2BE-4A32-9873-2CDD8FFBBA7F}"/>
              </a:ext>
            </a:extLst>
          </p:cNvPr>
          <p:cNvSpPr txBox="1"/>
          <p:nvPr/>
        </p:nvSpPr>
        <p:spPr>
          <a:xfrm>
            <a:off x="1046773" y="1314845"/>
            <a:ext cx="3621453" cy="465448"/>
          </a:xfrm>
          <a:prstGeom prst="rect">
            <a:avLst/>
          </a:prstGeom>
          <a:noFill/>
        </p:spPr>
        <p:txBody>
          <a:bodyPr wrap="square">
            <a:spAutoFit/>
          </a:bodyPr>
          <a:lstStyle/>
          <a:p>
            <a:pPr lvl="0" algn="just">
              <a:lnSpc>
                <a:spcPct val="150000"/>
              </a:lnSpc>
              <a:spcBef>
                <a:spcPts val="600"/>
              </a:spcBef>
              <a:spcAft>
                <a:spcPts val="800"/>
              </a:spcAft>
            </a:pPr>
            <a:r>
              <a:rPr lang="it-IT" dirty="0">
                <a:effectLst/>
                <a:latin typeface="Palatino Linotype" panose="02040502050505030304" pitchFamily="18" charset="0"/>
                <a:ea typeface="Calibri" panose="020F0502020204030204" pitchFamily="34" charset="0"/>
                <a:cs typeface="Times New Roman" panose="02020603050405020304" pitchFamily="18" charset="0"/>
              </a:rPr>
              <a:t>Soluzione per il </a:t>
            </a:r>
            <a:r>
              <a:rPr lang="it-IT" b="1" dirty="0">
                <a:effectLst/>
                <a:latin typeface="Palatino Linotype" panose="02040502050505030304" pitchFamily="18" charset="0"/>
                <a:ea typeface="Calibri" panose="020F0502020204030204" pitchFamily="34" charset="0"/>
                <a:cs typeface="Times New Roman" panose="02020603050405020304" pitchFamily="18" charset="0"/>
              </a:rPr>
              <a:t>power supply</a:t>
            </a:r>
            <a:endParaRPr lang="it-IT" dirty="0">
              <a:effectLst/>
              <a:latin typeface="Palatino Linotype" panose="02040502050505030304" pitchFamily="18" charset="0"/>
              <a:ea typeface="Calibri" panose="020F0502020204030204" pitchFamily="34" charset="0"/>
              <a:cs typeface="Times New Roman" panose="02020603050405020304" pitchFamily="18" charset="0"/>
            </a:endParaRPr>
          </a:p>
        </p:txBody>
      </p:sp>
      <p:cxnSp>
        <p:nvCxnSpPr>
          <p:cNvPr id="29" name="Connettore 2 28">
            <a:extLst>
              <a:ext uri="{FF2B5EF4-FFF2-40B4-BE49-F238E27FC236}">
                <a16:creationId xmlns:a16="http://schemas.microsoft.com/office/drawing/2014/main" id="{AC319E12-DF01-4EDC-8688-A7A5300111E0}"/>
              </a:ext>
            </a:extLst>
          </p:cNvPr>
          <p:cNvCxnSpPr>
            <a:cxnSpLocks/>
          </p:cNvCxnSpPr>
          <p:nvPr/>
        </p:nvCxnSpPr>
        <p:spPr>
          <a:xfrm flipH="1">
            <a:off x="1046773" y="3562865"/>
            <a:ext cx="2928879" cy="572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sellaDiTesto 31">
            <a:extLst>
              <a:ext uri="{FF2B5EF4-FFF2-40B4-BE49-F238E27FC236}">
                <a16:creationId xmlns:a16="http://schemas.microsoft.com/office/drawing/2014/main" id="{93EB1A25-FB3A-45F4-A18E-5C52B74EAF44}"/>
              </a:ext>
            </a:extLst>
          </p:cNvPr>
          <p:cNvSpPr txBox="1"/>
          <p:nvPr/>
        </p:nvSpPr>
        <p:spPr>
          <a:xfrm>
            <a:off x="6744942" y="2172295"/>
            <a:ext cx="2343150" cy="1162626"/>
          </a:xfrm>
          <a:prstGeom prst="rect">
            <a:avLst/>
          </a:prstGeom>
          <a:noFill/>
        </p:spPr>
        <p:txBody>
          <a:bodyPr wrap="square">
            <a:spAutoFit/>
          </a:bodyPr>
          <a:lstStyle/>
          <a:p>
            <a:pPr lvl="0" algn="just">
              <a:lnSpc>
                <a:spcPct val="150000"/>
              </a:lnSpc>
              <a:spcBef>
                <a:spcPts val="600"/>
              </a:spcBef>
              <a:spcAft>
                <a:spcPts val="800"/>
              </a:spcAft>
            </a:pPr>
            <a:r>
              <a:rPr lang="it-IT" sz="1600" b="1" dirty="0">
                <a:effectLst/>
                <a:latin typeface="Palatino Linotype" panose="02040502050505030304" pitchFamily="18" charset="0"/>
                <a:ea typeface="Calibri" panose="020F0502020204030204" pitchFamily="34" charset="0"/>
                <a:cs typeface="Times New Roman" panose="02020603050405020304" pitchFamily="18" charset="0"/>
              </a:rPr>
              <a:t>Sonde di temperatura </a:t>
            </a:r>
            <a:r>
              <a:rPr lang="it-IT" sz="1600" dirty="0">
                <a:effectLst/>
                <a:latin typeface="Palatino Linotype" panose="02040502050505030304" pitchFamily="18" charset="0"/>
                <a:ea typeface="Calibri" panose="020F0502020204030204" pitchFamily="34" charset="0"/>
                <a:cs typeface="Times New Roman" panose="02020603050405020304" pitchFamily="18" charset="0"/>
              </a:rPr>
              <a:t>fissate ai punti di ancoraggio dei tralicci</a:t>
            </a:r>
          </a:p>
        </p:txBody>
      </p:sp>
      <p:sp>
        <p:nvSpPr>
          <p:cNvPr id="33" name="CasellaDiTesto 32">
            <a:extLst>
              <a:ext uri="{FF2B5EF4-FFF2-40B4-BE49-F238E27FC236}">
                <a16:creationId xmlns:a16="http://schemas.microsoft.com/office/drawing/2014/main" id="{CB50C990-A21C-4A3D-B49A-CED9AF5B70C4}"/>
              </a:ext>
            </a:extLst>
          </p:cNvPr>
          <p:cNvSpPr txBox="1"/>
          <p:nvPr/>
        </p:nvSpPr>
        <p:spPr>
          <a:xfrm>
            <a:off x="2598860" y="4947275"/>
            <a:ext cx="738460" cy="465448"/>
          </a:xfrm>
          <a:prstGeom prst="rect">
            <a:avLst/>
          </a:prstGeom>
          <a:noFill/>
        </p:spPr>
        <p:txBody>
          <a:bodyPr wrap="square">
            <a:spAutoFit/>
          </a:bodyPr>
          <a:lstStyle/>
          <a:p>
            <a:pPr lvl="0" algn="ctr">
              <a:lnSpc>
                <a:spcPct val="150000"/>
              </a:lnSpc>
              <a:spcBef>
                <a:spcPts val="600"/>
              </a:spcBef>
              <a:spcAft>
                <a:spcPts val="800"/>
              </a:spcAft>
            </a:pPr>
            <a:r>
              <a:rPr lang="it-IT" b="1" dirty="0">
                <a:effectLst/>
                <a:latin typeface="Palatino Linotype" panose="02040502050505030304" pitchFamily="18" charset="0"/>
                <a:ea typeface="Calibri" panose="020F0502020204030204" pitchFamily="34" charset="0"/>
                <a:cs typeface="Times New Roman" panose="02020603050405020304" pitchFamily="18" charset="0"/>
              </a:rPr>
              <a:t>IMU</a:t>
            </a:r>
          </a:p>
        </p:txBody>
      </p:sp>
      <p:sp>
        <p:nvSpPr>
          <p:cNvPr id="34" name="CasellaDiTesto 33">
            <a:extLst>
              <a:ext uri="{FF2B5EF4-FFF2-40B4-BE49-F238E27FC236}">
                <a16:creationId xmlns:a16="http://schemas.microsoft.com/office/drawing/2014/main" id="{C8172267-8372-4BCF-94A1-7E037CE3DC83}"/>
              </a:ext>
            </a:extLst>
          </p:cNvPr>
          <p:cNvSpPr txBox="1"/>
          <p:nvPr/>
        </p:nvSpPr>
        <p:spPr>
          <a:xfrm>
            <a:off x="447632" y="4046658"/>
            <a:ext cx="1046864" cy="465448"/>
          </a:xfrm>
          <a:prstGeom prst="rect">
            <a:avLst/>
          </a:prstGeom>
          <a:noFill/>
        </p:spPr>
        <p:txBody>
          <a:bodyPr wrap="square">
            <a:spAutoFit/>
          </a:bodyPr>
          <a:lstStyle/>
          <a:p>
            <a:pPr lvl="0" algn="ctr">
              <a:lnSpc>
                <a:spcPct val="150000"/>
              </a:lnSpc>
              <a:spcBef>
                <a:spcPts val="600"/>
              </a:spcBef>
              <a:spcAft>
                <a:spcPts val="800"/>
              </a:spcAft>
            </a:pPr>
            <a:r>
              <a:rPr lang="it-IT" b="1" dirty="0">
                <a:latin typeface="Palatino Linotype" panose="02040502050505030304" pitchFamily="18" charset="0"/>
                <a:ea typeface="Calibri" panose="020F0502020204030204" pitchFamily="34" charset="0"/>
                <a:cs typeface="Times New Roman" panose="02020603050405020304" pitchFamily="18" charset="0"/>
              </a:rPr>
              <a:t>Batteria</a:t>
            </a:r>
            <a:endParaRPr lang="it-IT" b="1"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35" name="CasellaDiTesto 34">
            <a:extLst>
              <a:ext uri="{FF2B5EF4-FFF2-40B4-BE49-F238E27FC236}">
                <a16:creationId xmlns:a16="http://schemas.microsoft.com/office/drawing/2014/main" id="{F04FEAF8-46FC-4F74-A275-7C0E6859B488}"/>
              </a:ext>
            </a:extLst>
          </p:cNvPr>
          <p:cNvSpPr txBox="1"/>
          <p:nvPr/>
        </p:nvSpPr>
        <p:spPr>
          <a:xfrm>
            <a:off x="4610578" y="5201428"/>
            <a:ext cx="2285522" cy="465448"/>
          </a:xfrm>
          <a:prstGeom prst="rect">
            <a:avLst/>
          </a:prstGeom>
          <a:noFill/>
        </p:spPr>
        <p:txBody>
          <a:bodyPr wrap="square">
            <a:spAutoFit/>
          </a:bodyPr>
          <a:lstStyle/>
          <a:p>
            <a:pPr lvl="0" algn="ctr">
              <a:lnSpc>
                <a:spcPct val="150000"/>
              </a:lnSpc>
              <a:spcBef>
                <a:spcPts val="600"/>
              </a:spcBef>
              <a:spcAft>
                <a:spcPts val="800"/>
              </a:spcAft>
            </a:pPr>
            <a:r>
              <a:rPr lang="it-IT" b="1" dirty="0">
                <a:effectLst/>
                <a:latin typeface="Palatino Linotype" panose="02040502050505030304" pitchFamily="18" charset="0"/>
                <a:ea typeface="Calibri" panose="020F0502020204030204" pitchFamily="34" charset="0"/>
                <a:cs typeface="Times New Roman" panose="02020603050405020304" pitchFamily="18" charset="0"/>
              </a:rPr>
              <a:t>Scheda di controllo</a:t>
            </a:r>
          </a:p>
        </p:txBody>
      </p:sp>
      <p:cxnSp>
        <p:nvCxnSpPr>
          <p:cNvPr id="36" name="Connettore 2 35">
            <a:extLst>
              <a:ext uri="{FF2B5EF4-FFF2-40B4-BE49-F238E27FC236}">
                <a16:creationId xmlns:a16="http://schemas.microsoft.com/office/drawing/2014/main" id="{38B9BA52-C3EE-4D45-94F3-C77723B540C5}"/>
              </a:ext>
            </a:extLst>
          </p:cNvPr>
          <p:cNvCxnSpPr>
            <a:cxnSpLocks/>
          </p:cNvCxnSpPr>
          <p:nvPr/>
        </p:nvCxnSpPr>
        <p:spPr>
          <a:xfrm flipV="1">
            <a:off x="7209183" y="3338095"/>
            <a:ext cx="639417" cy="941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506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25</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25</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2739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Aspetti innovativi</a:t>
            </a:r>
          </a:p>
        </p:txBody>
      </p:sp>
      <p:sp>
        <p:nvSpPr>
          <p:cNvPr id="2" name="CasellaDiTesto 1">
            <a:extLst>
              <a:ext uri="{FF2B5EF4-FFF2-40B4-BE49-F238E27FC236}">
                <a16:creationId xmlns:a16="http://schemas.microsoft.com/office/drawing/2014/main" id="{4A30D339-9FF6-44B3-A7B1-F83CECC902CA}"/>
              </a:ext>
            </a:extLst>
          </p:cNvPr>
          <p:cNvSpPr txBox="1"/>
          <p:nvPr/>
        </p:nvSpPr>
        <p:spPr>
          <a:xfrm>
            <a:off x="288573" y="940904"/>
            <a:ext cx="8855427" cy="21274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b="1" u="sng" dirty="0">
                <a:latin typeface="Palatino Linotype" panose="02040502050505030304" pitchFamily="18" charset="0"/>
              </a:rPr>
              <a:t>Approccio geometrico </a:t>
            </a:r>
            <a:r>
              <a:rPr lang="it-IT" dirty="0">
                <a:latin typeface="Palatino Linotype" panose="02040502050505030304" pitchFamily="18" charset="0"/>
              </a:rPr>
              <a:t>per il calcolo delle grandezze fondamentali per l’applicazione della metodologia del DLR;</a:t>
            </a:r>
          </a:p>
          <a:p>
            <a:pPr marL="285750" indent="-285750">
              <a:lnSpc>
                <a:spcPct val="150000"/>
              </a:lnSpc>
              <a:buFont typeface="Arial" panose="020B0604020202020204" pitchFamily="34" charset="0"/>
              <a:buChar char="•"/>
            </a:pPr>
            <a:r>
              <a:rPr lang="it-IT" dirty="0">
                <a:latin typeface="Palatino Linotype" panose="02040502050505030304" pitchFamily="18" charset="0"/>
              </a:rPr>
              <a:t>Le grandezze ricavate ed i valori relativi al bilanciamento termico </a:t>
            </a:r>
            <a:r>
              <a:rPr lang="it-IT" b="1" u="sng" dirty="0">
                <a:latin typeface="Palatino Linotype" panose="02040502050505030304" pitchFamily="18" charset="0"/>
              </a:rPr>
              <a:t>non sono legati:</a:t>
            </a:r>
          </a:p>
          <a:p>
            <a:pPr>
              <a:lnSpc>
                <a:spcPct val="150000"/>
              </a:lnSpc>
            </a:pPr>
            <a:r>
              <a:rPr lang="it-IT" dirty="0">
                <a:latin typeface="Palatino Linotype" panose="02040502050505030304" pitchFamily="18" charset="0"/>
              </a:rPr>
              <a:t>con tale approccio è sufficiente che sia nota l’inclinazione del dispositivo in un punto x</a:t>
            </a:r>
            <a:r>
              <a:rPr lang="it-IT" baseline="-25000" dirty="0">
                <a:latin typeface="Palatino Linotype" panose="02040502050505030304" pitchFamily="18" charset="0"/>
              </a:rPr>
              <a:t>P</a:t>
            </a:r>
            <a:r>
              <a:rPr lang="it-IT" dirty="0">
                <a:latin typeface="Palatino Linotype" panose="02040502050505030304" pitchFamily="18" charset="0"/>
              </a:rPr>
              <a:t> di installazione sulla catenaria per caratterizzare completamente quest’ultima;</a:t>
            </a:r>
          </a:p>
        </p:txBody>
      </p:sp>
      <p:sp>
        <p:nvSpPr>
          <p:cNvPr id="5" name="CasellaDiTesto 4">
            <a:extLst>
              <a:ext uri="{FF2B5EF4-FFF2-40B4-BE49-F238E27FC236}">
                <a16:creationId xmlns:a16="http://schemas.microsoft.com/office/drawing/2014/main" id="{48135A5C-27A9-4CB4-9C83-93CF845C8B27}"/>
              </a:ext>
            </a:extLst>
          </p:cNvPr>
          <p:cNvSpPr txBox="1"/>
          <p:nvPr/>
        </p:nvSpPr>
        <p:spPr>
          <a:xfrm>
            <a:off x="222312" y="3299086"/>
            <a:ext cx="1884784" cy="646331"/>
          </a:xfrm>
          <a:prstGeom prst="rect">
            <a:avLst/>
          </a:prstGeom>
          <a:noFill/>
          <a:ln>
            <a:solidFill>
              <a:schemeClr val="tx1"/>
            </a:solidFill>
          </a:ln>
        </p:spPr>
        <p:txBody>
          <a:bodyPr wrap="square" rtlCol="0">
            <a:spAutoFit/>
          </a:bodyPr>
          <a:lstStyle/>
          <a:p>
            <a:r>
              <a:rPr lang="it-IT" dirty="0">
                <a:latin typeface="Palatino Linotype" panose="02040502050505030304" pitchFamily="18" charset="0"/>
              </a:rPr>
              <a:t>Inclinazione dispositivo nota</a:t>
            </a:r>
          </a:p>
        </p:txBody>
      </p:sp>
      <p:sp>
        <p:nvSpPr>
          <p:cNvPr id="22" name="CasellaDiTesto 21">
            <a:extLst>
              <a:ext uri="{FF2B5EF4-FFF2-40B4-BE49-F238E27FC236}">
                <a16:creationId xmlns:a16="http://schemas.microsoft.com/office/drawing/2014/main" id="{F6E4BC31-1EE7-46F1-9A08-EFDAB417A2D2}"/>
              </a:ext>
            </a:extLst>
          </p:cNvPr>
          <p:cNvSpPr txBox="1"/>
          <p:nvPr/>
        </p:nvSpPr>
        <p:spPr>
          <a:xfrm>
            <a:off x="2533328" y="3296479"/>
            <a:ext cx="1360429" cy="646331"/>
          </a:xfrm>
          <a:prstGeom prst="rect">
            <a:avLst/>
          </a:prstGeom>
          <a:noFill/>
          <a:ln>
            <a:solidFill>
              <a:schemeClr val="tx1"/>
            </a:solidFill>
          </a:ln>
        </p:spPr>
        <p:txBody>
          <a:bodyPr wrap="square" rtlCol="0">
            <a:spAutoFit/>
          </a:bodyPr>
          <a:lstStyle/>
          <a:p>
            <a:r>
              <a:rPr lang="it-IT" dirty="0">
                <a:latin typeface="Palatino Linotype" panose="02040502050505030304" pitchFamily="18" charset="0"/>
              </a:rPr>
              <a:t>Approccio geometrico</a:t>
            </a:r>
          </a:p>
        </p:txBody>
      </p:sp>
      <p:cxnSp>
        <p:nvCxnSpPr>
          <p:cNvPr id="23" name="Connettore 2 22">
            <a:extLst>
              <a:ext uri="{FF2B5EF4-FFF2-40B4-BE49-F238E27FC236}">
                <a16:creationId xmlns:a16="http://schemas.microsoft.com/office/drawing/2014/main" id="{16FBFCE1-529B-4DF8-ACEB-E21DE64A79C0}"/>
              </a:ext>
            </a:extLst>
          </p:cNvPr>
          <p:cNvCxnSpPr>
            <a:cxnSpLocks/>
            <a:stCxn id="22" idx="3"/>
          </p:cNvCxnSpPr>
          <p:nvPr/>
        </p:nvCxnSpPr>
        <p:spPr>
          <a:xfrm>
            <a:off x="3893757" y="3613253"/>
            <a:ext cx="330920" cy="6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F5CEEFB1-C2D8-4B22-B882-594F9F363803}"/>
              </a:ext>
            </a:extLst>
          </p:cNvPr>
          <p:cNvSpPr txBox="1"/>
          <p:nvPr/>
        </p:nvSpPr>
        <p:spPr>
          <a:xfrm>
            <a:off x="4224677" y="3302373"/>
            <a:ext cx="1987826" cy="646331"/>
          </a:xfrm>
          <a:prstGeom prst="rect">
            <a:avLst/>
          </a:prstGeom>
          <a:noFill/>
          <a:ln>
            <a:solidFill>
              <a:schemeClr val="tx1"/>
            </a:solidFill>
          </a:ln>
        </p:spPr>
        <p:txBody>
          <a:bodyPr wrap="square" rtlCol="0">
            <a:spAutoFit/>
          </a:bodyPr>
          <a:lstStyle/>
          <a:p>
            <a:r>
              <a:rPr lang="it-IT" dirty="0">
                <a:latin typeface="Palatino Linotype" panose="02040502050505030304" pitchFamily="18" charset="0"/>
              </a:rPr>
              <a:t>Caratterizzazione catenaria</a:t>
            </a:r>
          </a:p>
        </p:txBody>
      </p:sp>
      <p:sp>
        <p:nvSpPr>
          <p:cNvPr id="27" name="CasellaDiTesto 26">
            <a:extLst>
              <a:ext uri="{FF2B5EF4-FFF2-40B4-BE49-F238E27FC236}">
                <a16:creationId xmlns:a16="http://schemas.microsoft.com/office/drawing/2014/main" id="{1E899A06-15CC-43C6-8FC6-AEC08DE2A1CA}"/>
              </a:ext>
            </a:extLst>
          </p:cNvPr>
          <p:cNvSpPr txBox="1"/>
          <p:nvPr/>
        </p:nvSpPr>
        <p:spPr>
          <a:xfrm>
            <a:off x="6579117" y="3329621"/>
            <a:ext cx="2195479" cy="646331"/>
          </a:xfrm>
          <a:prstGeom prst="rect">
            <a:avLst/>
          </a:prstGeom>
          <a:noFill/>
          <a:ln>
            <a:solidFill>
              <a:schemeClr val="tx1"/>
            </a:solidFill>
          </a:ln>
        </p:spPr>
        <p:txBody>
          <a:bodyPr wrap="square" rtlCol="0">
            <a:spAutoFit/>
          </a:bodyPr>
          <a:lstStyle/>
          <a:p>
            <a:r>
              <a:rPr lang="it-IT" dirty="0">
                <a:latin typeface="Palatino Linotype" panose="02040502050505030304" pitchFamily="18" charset="0"/>
              </a:rPr>
              <a:t>Calcolo grandezze fondamentali</a:t>
            </a:r>
          </a:p>
        </p:txBody>
      </p:sp>
      <p:cxnSp>
        <p:nvCxnSpPr>
          <p:cNvPr id="28" name="Connettore 2 27">
            <a:extLst>
              <a:ext uri="{FF2B5EF4-FFF2-40B4-BE49-F238E27FC236}">
                <a16:creationId xmlns:a16="http://schemas.microsoft.com/office/drawing/2014/main" id="{CD62F07E-DB51-4DC8-95D3-26C5C494D674}"/>
              </a:ext>
            </a:extLst>
          </p:cNvPr>
          <p:cNvCxnSpPr>
            <a:cxnSpLocks/>
          </p:cNvCxnSpPr>
          <p:nvPr/>
        </p:nvCxnSpPr>
        <p:spPr>
          <a:xfrm>
            <a:off x="7782340" y="3993543"/>
            <a:ext cx="0" cy="701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25AF4D7B-A64C-4D95-8EE9-789046A8848B}"/>
              </a:ext>
            </a:extLst>
          </p:cNvPr>
          <p:cNvSpPr txBox="1"/>
          <p:nvPr/>
        </p:nvSpPr>
        <p:spPr>
          <a:xfrm>
            <a:off x="7002889" y="4694873"/>
            <a:ext cx="1771707" cy="923330"/>
          </a:xfrm>
          <a:prstGeom prst="rect">
            <a:avLst/>
          </a:prstGeom>
          <a:noFill/>
          <a:ln>
            <a:solidFill>
              <a:schemeClr val="tx1"/>
            </a:solidFill>
          </a:ln>
        </p:spPr>
        <p:txBody>
          <a:bodyPr wrap="square" rtlCol="0">
            <a:spAutoFit/>
          </a:bodyPr>
          <a:lstStyle/>
          <a:p>
            <a:r>
              <a:rPr lang="it-IT" dirty="0">
                <a:latin typeface="Palatino Linotype" panose="02040502050505030304" pitchFamily="18" charset="0"/>
              </a:rPr>
              <a:t>Raccolta dati ambientali tramite sensori</a:t>
            </a:r>
          </a:p>
        </p:txBody>
      </p:sp>
      <p:cxnSp>
        <p:nvCxnSpPr>
          <p:cNvPr id="36" name="Connettore 2 35">
            <a:extLst>
              <a:ext uri="{FF2B5EF4-FFF2-40B4-BE49-F238E27FC236}">
                <a16:creationId xmlns:a16="http://schemas.microsoft.com/office/drawing/2014/main" id="{62074DA3-346E-4F77-85E3-D93E8DB4D243}"/>
              </a:ext>
            </a:extLst>
          </p:cNvPr>
          <p:cNvCxnSpPr>
            <a:cxnSpLocks/>
            <a:stCxn id="35" idx="1"/>
          </p:cNvCxnSpPr>
          <p:nvPr/>
        </p:nvCxnSpPr>
        <p:spPr>
          <a:xfrm flipH="1">
            <a:off x="6233167" y="5156538"/>
            <a:ext cx="7697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59E04443-74F7-40F7-9F8D-25D0CE51387A}"/>
              </a:ext>
            </a:extLst>
          </p:cNvPr>
          <p:cNvSpPr txBox="1"/>
          <p:nvPr/>
        </p:nvSpPr>
        <p:spPr>
          <a:xfrm>
            <a:off x="4283562" y="4722976"/>
            <a:ext cx="1960040" cy="923330"/>
          </a:xfrm>
          <a:prstGeom prst="rect">
            <a:avLst/>
          </a:prstGeom>
          <a:noFill/>
          <a:ln>
            <a:solidFill>
              <a:schemeClr val="tx1"/>
            </a:solidFill>
          </a:ln>
        </p:spPr>
        <p:txBody>
          <a:bodyPr wrap="square" rtlCol="0">
            <a:spAutoFit/>
          </a:bodyPr>
          <a:lstStyle/>
          <a:p>
            <a:r>
              <a:rPr lang="it-IT" dirty="0">
                <a:latin typeface="Palatino Linotype" panose="02040502050505030304" pitchFamily="18" charset="0"/>
              </a:rPr>
              <a:t>Creazione banca dati: grandezze + dati ambientali</a:t>
            </a:r>
          </a:p>
        </p:txBody>
      </p:sp>
      <p:sp>
        <p:nvSpPr>
          <p:cNvPr id="37" name="Freccia a sinistra 36">
            <a:extLst>
              <a:ext uri="{FF2B5EF4-FFF2-40B4-BE49-F238E27FC236}">
                <a16:creationId xmlns:a16="http://schemas.microsoft.com/office/drawing/2014/main" id="{3DD9057A-745F-447B-B7B8-EB2788210219}"/>
              </a:ext>
            </a:extLst>
          </p:cNvPr>
          <p:cNvSpPr/>
          <p:nvPr/>
        </p:nvSpPr>
        <p:spPr>
          <a:xfrm>
            <a:off x="3112403" y="5029395"/>
            <a:ext cx="1163752" cy="334432"/>
          </a:xfrm>
          <a:prstGeom prst="left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52E34B6F-A259-4299-9227-63F65C50BB5A}"/>
              </a:ext>
            </a:extLst>
          </p:cNvPr>
          <p:cNvSpPr txBox="1"/>
          <p:nvPr/>
        </p:nvSpPr>
        <p:spPr>
          <a:xfrm>
            <a:off x="1548692" y="4475091"/>
            <a:ext cx="1664850" cy="1477328"/>
          </a:xfrm>
          <a:prstGeom prst="rect">
            <a:avLst/>
          </a:prstGeom>
          <a:noFill/>
          <a:ln>
            <a:noFill/>
          </a:ln>
        </p:spPr>
        <p:txBody>
          <a:bodyPr wrap="square" rtlCol="0">
            <a:spAutoFit/>
          </a:bodyPr>
          <a:lstStyle/>
          <a:p>
            <a:r>
              <a:rPr lang="it-IT" dirty="0">
                <a:latin typeface="Palatino Linotype" panose="02040502050505030304" pitchFamily="18" charset="0"/>
              </a:rPr>
              <a:t>Problema del bilanciamento termico del conduttore evitato</a:t>
            </a:r>
          </a:p>
        </p:txBody>
      </p:sp>
      <p:pic>
        <p:nvPicPr>
          <p:cNvPr id="41" name="Immagine 40" descr="Immagine che contiene freccia&#10;&#10;Descrizione generata automaticamente">
            <a:extLst>
              <a:ext uri="{FF2B5EF4-FFF2-40B4-BE49-F238E27FC236}">
                <a16:creationId xmlns:a16="http://schemas.microsoft.com/office/drawing/2014/main" id="{FF492D9A-52AF-4A64-B3F0-1117243B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0" y="4586059"/>
            <a:ext cx="1454111" cy="1221104"/>
          </a:xfrm>
          <a:prstGeom prst="rect">
            <a:avLst/>
          </a:prstGeom>
        </p:spPr>
      </p:pic>
      <p:cxnSp>
        <p:nvCxnSpPr>
          <p:cNvPr id="34" name="Connettore 2 33">
            <a:extLst>
              <a:ext uri="{FF2B5EF4-FFF2-40B4-BE49-F238E27FC236}">
                <a16:creationId xmlns:a16="http://schemas.microsoft.com/office/drawing/2014/main" id="{431AFE98-183D-449B-AF6B-0F8681E08CCD}"/>
              </a:ext>
            </a:extLst>
          </p:cNvPr>
          <p:cNvCxnSpPr>
            <a:cxnSpLocks/>
          </p:cNvCxnSpPr>
          <p:nvPr/>
        </p:nvCxnSpPr>
        <p:spPr>
          <a:xfrm>
            <a:off x="2110492" y="3639534"/>
            <a:ext cx="4354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58FC8B5D-781E-4056-B6F4-C08B7F9891DD}"/>
              </a:ext>
            </a:extLst>
          </p:cNvPr>
          <p:cNvCxnSpPr>
            <a:cxnSpLocks/>
          </p:cNvCxnSpPr>
          <p:nvPr/>
        </p:nvCxnSpPr>
        <p:spPr>
          <a:xfrm>
            <a:off x="6243602" y="3619147"/>
            <a:ext cx="330920" cy="6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635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26</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26</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16000" y="0"/>
            <a:ext cx="8512527" cy="11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nSpc>
                <a:spcPct val="150000"/>
              </a:lnSpc>
              <a:spcBef>
                <a:spcPct val="0"/>
              </a:spcBef>
              <a:buClrTx/>
              <a:buFontTx/>
              <a:buNone/>
            </a:pPr>
            <a:r>
              <a:rPr lang="it-IT" altLang="it-IT" b="1" u="sng" dirty="0">
                <a:solidFill>
                  <a:srgbClr val="007F51"/>
                </a:solidFill>
                <a:latin typeface="Palatino Linotype" panose="02040502050505030304" pitchFamily="18" charset="0"/>
              </a:rPr>
              <a:t>Analisi algoritmica</a:t>
            </a:r>
          </a:p>
          <a:p>
            <a:pPr>
              <a:lnSpc>
                <a:spcPct val="150000"/>
              </a:lnSpc>
              <a:spcBef>
                <a:spcPct val="0"/>
              </a:spcBef>
              <a:buClrTx/>
              <a:buFontTx/>
              <a:buNone/>
            </a:pPr>
            <a:r>
              <a:rPr lang="it-IT" altLang="it-IT" b="1" dirty="0">
                <a:solidFill>
                  <a:srgbClr val="007F51"/>
                </a:solidFill>
                <a:latin typeface="Palatino Linotype" panose="02040502050505030304" pitchFamily="18" charset="0"/>
              </a:rPr>
              <a:t>La scelta del modello di curva conduttrice</a:t>
            </a:r>
          </a:p>
        </p:txBody>
      </p:sp>
      <p:graphicFrame>
        <p:nvGraphicFramePr>
          <p:cNvPr id="2" name="Tabella 4">
            <a:extLst>
              <a:ext uri="{FF2B5EF4-FFF2-40B4-BE49-F238E27FC236}">
                <a16:creationId xmlns:a16="http://schemas.microsoft.com/office/drawing/2014/main" id="{8997B4FA-A6C8-4C46-B309-DF939C12BB9B}"/>
              </a:ext>
            </a:extLst>
          </p:cNvPr>
          <p:cNvGraphicFramePr>
            <a:graphicFrameLocks noGrp="1"/>
          </p:cNvGraphicFramePr>
          <p:nvPr>
            <p:extLst>
              <p:ext uri="{D42A27DB-BD31-4B8C-83A1-F6EECF244321}">
                <p14:modId xmlns:p14="http://schemas.microsoft.com/office/powerpoint/2010/main" val="3750986642"/>
              </p:ext>
            </p:extLst>
          </p:nvPr>
        </p:nvGraphicFramePr>
        <p:xfrm>
          <a:off x="315736" y="1219197"/>
          <a:ext cx="8512527" cy="4866661"/>
        </p:xfrm>
        <a:graphic>
          <a:graphicData uri="http://schemas.openxmlformats.org/drawingml/2006/table">
            <a:tbl>
              <a:tblPr firstRow="1" bandRow="1">
                <a:tableStyleId>{21E4AEA4-8DFA-4A89-87EB-49C32662AFE0}</a:tableStyleId>
              </a:tblPr>
              <a:tblGrid>
                <a:gridCol w="2837509">
                  <a:extLst>
                    <a:ext uri="{9D8B030D-6E8A-4147-A177-3AD203B41FA5}">
                      <a16:colId xmlns:a16="http://schemas.microsoft.com/office/drawing/2014/main" val="1405622616"/>
                    </a:ext>
                  </a:extLst>
                </a:gridCol>
                <a:gridCol w="2837509">
                  <a:extLst>
                    <a:ext uri="{9D8B030D-6E8A-4147-A177-3AD203B41FA5}">
                      <a16:colId xmlns:a16="http://schemas.microsoft.com/office/drawing/2014/main" val="1045123818"/>
                    </a:ext>
                  </a:extLst>
                </a:gridCol>
                <a:gridCol w="2837509">
                  <a:extLst>
                    <a:ext uri="{9D8B030D-6E8A-4147-A177-3AD203B41FA5}">
                      <a16:colId xmlns:a16="http://schemas.microsoft.com/office/drawing/2014/main" val="1406974651"/>
                    </a:ext>
                  </a:extLst>
                </a:gridCol>
              </a:tblGrid>
              <a:tr h="495409">
                <a:tc>
                  <a:txBody>
                    <a:bodyPr/>
                    <a:lstStyle/>
                    <a:p>
                      <a:pPr algn="ctr">
                        <a:lnSpc>
                          <a:spcPct val="150000"/>
                        </a:lnSpc>
                      </a:pPr>
                      <a:r>
                        <a:rPr lang="it-IT" dirty="0">
                          <a:latin typeface="Palatino Linotype" panose="02040502050505030304" pitchFamily="18" charset="0"/>
                        </a:rPr>
                        <a:t>Curva conduttrice</a:t>
                      </a:r>
                    </a:p>
                  </a:txBody>
                  <a:tcPr/>
                </a:tc>
                <a:tc>
                  <a:txBody>
                    <a:bodyPr/>
                    <a:lstStyle/>
                    <a:p>
                      <a:pPr algn="ctr">
                        <a:lnSpc>
                          <a:spcPct val="150000"/>
                        </a:lnSpc>
                      </a:pPr>
                      <a:r>
                        <a:rPr lang="it-IT" dirty="0">
                          <a:latin typeface="Palatino Linotype" panose="02040502050505030304" pitchFamily="18" charset="0"/>
                        </a:rPr>
                        <a:t>Vantaggi</a:t>
                      </a:r>
                    </a:p>
                  </a:txBody>
                  <a:tcPr/>
                </a:tc>
                <a:tc>
                  <a:txBody>
                    <a:bodyPr/>
                    <a:lstStyle/>
                    <a:p>
                      <a:pPr algn="ctr">
                        <a:lnSpc>
                          <a:spcPct val="150000"/>
                        </a:lnSpc>
                      </a:pPr>
                      <a:r>
                        <a:rPr lang="it-IT" dirty="0">
                          <a:latin typeface="Palatino Linotype" panose="02040502050505030304" pitchFamily="18" charset="0"/>
                        </a:rPr>
                        <a:t>Svantaggi</a:t>
                      </a:r>
                    </a:p>
                  </a:txBody>
                  <a:tcPr/>
                </a:tc>
                <a:extLst>
                  <a:ext uri="{0D108BD9-81ED-4DB2-BD59-A6C34878D82A}">
                    <a16:rowId xmlns:a16="http://schemas.microsoft.com/office/drawing/2014/main" val="2933206088"/>
                  </a:ext>
                </a:extLst>
              </a:tr>
              <a:tr h="2049801">
                <a:tc>
                  <a:txBody>
                    <a:bodyPr/>
                    <a:lstStyle/>
                    <a:p>
                      <a:pPr algn="ctr">
                        <a:lnSpc>
                          <a:spcPct val="150000"/>
                        </a:lnSpc>
                      </a:pPr>
                      <a:r>
                        <a:rPr lang="it-IT" b="1" u="sng" dirty="0">
                          <a:latin typeface="Palatino Linotype" panose="02040502050505030304" pitchFamily="18" charset="0"/>
                        </a:rPr>
                        <a:t>Parabola</a:t>
                      </a:r>
                    </a:p>
                  </a:txBody>
                  <a:tcPr/>
                </a:tc>
                <a:tc>
                  <a:txBody>
                    <a:bodyPr/>
                    <a:lstStyle/>
                    <a:p>
                      <a:pPr marL="0" indent="0" algn="ctr">
                        <a:lnSpc>
                          <a:spcPct val="150000"/>
                        </a:lnSpc>
                        <a:buFont typeface="Arial" panose="020B0604020202020204" pitchFamily="34" charset="0"/>
                        <a:buNone/>
                      </a:pPr>
                      <a:r>
                        <a:rPr lang="it-IT" dirty="0">
                          <a:latin typeface="Palatino Linotype" panose="02040502050505030304" pitchFamily="18" charset="0"/>
                        </a:rPr>
                        <a:t>Semplicità di: formule, implementazione.</a:t>
                      </a:r>
                    </a:p>
                  </a:txBody>
                  <a:tcPr/>
                </a:tc>
                <a:tc>
                  <a:txBody>
                    <a:bodyPr/>
                    <a:lstStyle/>
                    <a:p>
                      <a:pPr algn="ctr">
                        <a:lnSpc>
                          <a:spcPct val="150000"/>
                        </a:lnSpc>
                      </a:pPr>
                      <a:r>
                        <a:rPr lang="it-IT" dirty="0">
                          <a:latin typeface="Palatino Linotype" panose="02040502050505030304" pitchFamily="18" charset="0"/>
                        </a:rPr>
                        <a:t>Non può essere utilizzata per linee di rete ad alta tensione (OHL) e per campate superiori a 400 metri</a:t>
                      </a:r>
                    </a:p>
                  </a:txBody>
                  <a:tcPr/>
                </a:tc>
                <a:extLst>
                  <a:ext uri="{0D108BD9-81ED-4DB2-BD59-A6C34878D82A}">
                    <a16:rowId xmlns:a16="http://schemas.microsoft.com/office/drawing/2014/main" val="1607580558"/>
                  </a:ext>
                </a:extLst>
              </a:tr>
              <a:tr h="2264385">
                <a:tc>
                  <a:txBody>
                    <a:bodyPr/>
                    <a:lstStyle/>
                    <a:p>
                      <a:pPr algn="ctr">
                        <a:lnSpc>
                          <a:spcPct val="150000"/>
                        </a:lnSpc>
                      </a:pPr>
                      <a:r>
                        <a:rPr lang="it-IT" b="1" u="sng" dirty="0">
                          <a:latin typeface="Palatino Linotype" panose="02040502050505030304" pitchFamily="18" charset="0"/>
                        </a:rPr>
                        <a:t>Catenaria</a:t>
                      </a:r>
                    </a:p>
                  </a:txBody>
                  <a:tcPr/>
                </a:tc>
                <a:tc>
                  <a:txBody>
                    <a:bodyPr/>
                    <a:lstStyle/>
                    <a:p>
                      <a:pPr algn="ctr">
                        <a:lnSpc>
                          <a:spcPct val="150000"/>
                        </a:lnSpc>
                      </a:pPr>
                      <a:r>
                        <a:rPr lang="it-IT" dirty="0">
                          <a:latin typeface="Palatino Linotype" panose="02040502050505030304" pitchFamily="18" charset="0"/>
                        </a:rPr>
                        <a:t>Utilizzata per linee di rete ad alta tensione e non presenta limitazioni di alcun tipo sulla lunghezza delle campate </a:t>
                      </a:r>
                    </a:p>
                  </a:txBody>
                  <a:tcPr/>
                </a:tc>
                <a:tc>
                  <a:txBody>
                    <a:bodyPr/>
                    <a:lstStyle/>
                    <a:p>
                      <a:pPr algn="ctr">
                        <a:lnSpc>
                          <a:spcPct val="150000"/>
                        </a:lnSpc>
                      </a:pPr>
                      <a:r>
                        <a:rPr lang="it-IT" dirty="0">
                          <a:latin typeface="Palatino Linotype" panose="02040502050505030304" pitchFamily="18" charset="0"/>
                        </a:rPr>
                        <a:t>Complessità di: formule, implementazione.</a:t>
                      </a:r>
                    </a:p>
                  </a:txBody>
                  <a:tcPr/>
                </a:tc>
                <a:extLst>
                  <a:ext uri="{0D108BD9-81ED-4DB2-BD59-A6C34878D82A}">
                    <a16:rowId xmlns:a16="http://schemas.microsoft.com/office/drawing/2014/main" val="1500049019"/>
                  </a:ext>
                </a:extLst>
              </a:tr>
            </a:tbl>
          </a:graphicData>
        </a:graphic>
      </p:graphicFrame>
    </p:spTree>
    <p:extLst>
      <p:ext uri="{BB962C8B-B14F-4D97-AF65-F5344CB8AC3E}">
        <p14:creationId xmlns:p14="http://schemas.microsoft.com/office/powerpoint/2010/main" val="2735711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27</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27</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61318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Applicazione del modello della catenaria</a:t>
            </a:r>
          </a:p>
        </p:txBody>
      </p:sp>
      <p:pic>
        <p:nvPicPr>
          <p:cNvPr id="3" name="Immagine 2">
            <a:extLst>
              <a:ext uri="{FF2B5EF4-FFF2-40B4-BE49-F238E27FC236}">
                <a16:creationId xmlns:a16="http://schemas.microsoft.com/office/drawing/2014/main" id="{DB16E2A7-D497-41E3-BDAE-7E7FC3A2097D}"/>
              </a:ext>
            </a:extLst>
          </p:cNvPr>
          <p:cNvPicPr>
            <a:picLocks noChangeAspect="1"/>
          </p:cNvPicPr>
          <p:nvPr/>
        </p:nvPicPr>
        <p:blipFill>
          <a:blip r:embed="rId2"/>
          <a:stretch>
            <a:fillRect/>
          </a:stretch>
        </p:blipFill>
        <p:spPr>
          <a:xfrm>
            <a:off x="927652" y="1634803"/>
            <a:ext cx="7587698" cy="4451189"/>
          </a:xfrm>
          <a:prstGeom prst="rect">
            <a:avLst/>
          </a:prstGeom>
        </p:spPr>
      </p:pic>
      <p:sp>
        <p:nvSpPr>
          <p:cNvPr id="4" name="CasellaDiTesto 3">
            <a:extLst>
              <a:ext uri="{FF2B5EF4-FFF2-40B4-BE49-F238E27FC236}">
                <a16:creationId xmlns:a16="http://schemas.microsoft.com/office/drawing/2014/main" id="{AA895D45-6044-49D2-9F97-D5B7A3CBC6A2}"/>
              </a:ext>
            </a:extLst>
          </p:cNvPr>
          <p:cNvSpPr txBox="1"/>
          <p:nvPr/>
        </p:nvSpPr>
        <p:spPr>
          <a:xfrm>
            <a:off x="288572" y="722105"/>
            <a:ext cx="8566856" cy="880947"/>
          </a:xfrm>
          <a:prstGeom prst="rect">
            <a:avLst/>
          </a:prstGeom>
          <a:noFill/>
        </p:spPr>
        <p:txBody>
          <a:bodyPr wrap="square" rtlCol="0">
            <a:spAutoFit/>
          </a:bodyPr>
          <a:lstStyle/>
          <a:p>
            <a:pPr>
              <a:lnSpc>
                <a:spcPct val="150000"/>
              </a:lnSpc>
            </a:pPr>
            <a:r>
              <a:rPr lang="it-IT" dirty="0">
                <a:latin typeface="Palatino Linotype" panose="02040502050505030304" pitchFamily="18" charset="0"/>
              </a:rPr>
              <a:t>L’analisi algoritmica viene sviluppata su una curva conduttrice catenaria in una campata inclinata:</a:t>
            </a:r>
          </a:p>
        </p:txBody>
      </p:sp>
      <p:sp>
        <p:nvSpPr>
          <p:cNvPr id="2" name="Ovale 1">
            <a:extLst>
              <a:ext uri="{FF2B5EF4-FFF2-40B4-BE49-F238E27FC236}">
                <a16:creationId xmlns:a16="http://schemas.microsoft.com/office/drawing/2014/main" id="{9E2FE9C3-567F-44BF-8D90-9F94ACC4AAB2}"/>
              </a:ext>
            </a:extLst>
          </p:cNvPr>
          <p:cNvSpPr/>
          <p:nvPr/>
        </p:nvSpPr>
        <p:spPr>
          <a:xfrm>
            <a:off x="1868557" y="4558748"/>
            <a:ext cx="225288" cy="1722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diritto 5">
            <a:extLst>
              <a:ext uri="{FF2B5EF4-FFF2-40B4-BE49-F238E27FC236}">
                <a16:creationId xmlns:a16="http://schemas.microsoft.com/office/drawing/2014/main" id="{55556633-3BA4-47A3-8632-D88EEAE53555}"/>
              </a:ext>
            </a:extLst>
          </p:cNvPr>
          <p:cNvCxnSpPr>
            <a:cxnSpLocks/>
          </p:cNvCxnSpPr>
          <p:nvPr/>
        </p:nvCxnSpPr>
        <p:spPr>
          <a:xfrm>
            <a:off x="2040837" y="4709769"/>
            <a:ext cx="1431233" cy="7766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Arco 11">
            <a:extLst>
              <a:ext uri="{FF2B5EF4-FFF2-40B4-BE49-F238E27FC236}">
                <a16:creationId xmlns:a16="http://schemas.microsoft.com/office/drawing/2014/main" id="{A98BAE3F-AF68-4D6A-A793-21535189D651}"/>
              </a:ext>
            </a:extLst>
          </p:cNvPr>
          <p:cNvSpPr/>
          <p:nvPr/>
        </p:nvSpPr>
        <p:spPr>
          <a:xfrm flipV="1">
            <a:off x="2557674" y="3783819"/>
            <a:ext cx="786432" cy="1417982"/>
          </a:xfrm>
          <a:prstGeom prst="arc">
            <a:avLst>
              <a:gd name="adj1" fmla="val 16200000"/>
              <a:gd name="adj2" fmla="val 2145032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6" name="CasellaDiTesto 15">
            <a:extLst>
              <a:ext uri="{FF2B5EF4-FFF2-40B4-BE49-F238E27FC236}">
                <a16:creationId xmlns:a16="http://schemas.microsoft.com/office/drawing/2014/main" id="{C7428A11-B2BA-4384-9FB5-FEAB1A37A0EA}"/>
              </a:ext>
            </a:extLst>
          </p:cNvPr>
          <p:cNvSpPr txBox="1"/>
          <p:nvPr/>
        </p:nvSpPr>
        <p:spPr>
          <a:xfrm>
            <a:off x="3285712" y="4481033"/>
            <a:ext cx="259246" cy="369332"/>
          </a:xfrm>
          <a:prstGeom prst="rect">
            <a:avLst/>
          </a:prstGeom>
          <a:noFill/>
        </p:spPr>
        <p:txBody>
          <a:bodyPr wrap="square" rtlCol="0">
            <a:spAutoFit/>
          </a:bodyPr>
          <a:lstStyle/>
          <a:p>
            <a:r>
              <a:rPr lang="el-GR" b="1" dirty="0">
                <a:solidFill>
                  <a:srgbClr val="FF0000"/>
                </a:solidFill>
              </a:rPr>
              <a:t>θ</a:t>
            </a:r>
            <a:endParaRPr lang="it-IT" b="1" dirty="0">
              <a:solidFill>
                <a:srgbClr val="FF0000"/>
              </a:solidFill>
            </a:endParaRPr>
          </a:p>
        </p:txBody>
      </p:sp>
      <p:sp>
        <p:nvSpPr>
          <p:cNvPr id="24" name="CasellaDiTesto 23">
            <a:extLst>
              <a:ext uri="{FF2B5EF4-FFF2-40B4-BE49-F238E27FC236}">
                <a16:creationId xmlns:a16="http://schemas.microsoft.com/office/drawing/2014/main" id="{C40F608A-1F08-42E0-972C-5718ABF9694F}"/>
              </a:ext>
            </a:extLst>
          </p:cNvPr>
          <p:cNvSpPr txBox="1"/>
          <p:nvPr/>
        </p:nvSpPr>
        <p:spPr>
          <a:xfrm>
            <a:off x="2040837" y="4405799"/>
            <a:ext cx="371061" cy="369332"/>
          </a:xfrm>
          <a:prstGeom prst="rect">
            <a:avLst/>
          </a:prstGeom>
          <a:noFill/>
        </p:spPr>
        <p:txBody>
          <a:bodyPr wrap="square" rtlCol="0">
            <a:spAutoFit/>
          </a:bodyPr>
          <a:lstStyle/>
          <a:p>
            <a:r>
              <a:rPr lang="it-IT" dirty="0"/>
              <a:t>x</a:t>
            </a:r>
            <a:r>
              <a:rPr lang="it-IT" baseline="-25000" dirty="0"/>
              <a:t>P</a:t>
            </a:r>
            <a:endParaRPr lang="it-IT" dirty="0"/>
          </a:p>
        </p:txBody>
      </p:sp>
    </p:spTree>
    <p:extLst>
      <p:ext uri="{BB962C8B-B14F-4D97-AF65-F5344CB8AC3E}">
        <p14:creationId xmlns:p14="http://schemas.microsoft.com/office/powerpoint/2010/main" val="1273535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28</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53100" y="6096000"/>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28</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1" y="30104"/>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Equazione canonica della catenaria a partire da elemento di fune tesata</a:t>
            </a:r>
          </a:p>
        </p:txBody>
      </p:sp>
      <p:sp>
        <p:nvSpPr>
          <p:cNvPr id="2" name="CasellaDiTesto 1">
            <a:extLst>
              <a:ext uri="{FF2B5EF4-FFF2-40B4-BE49-F238E27FC236}">
                <a16:creationId xmlns:a16="http://schemas.microsoft.com/office/drawing/2014/main" id="{15BAF97C-DB0E-4BE1-B216-9A55DEFA7209}"/>
              </a:ext>
            </a:extLst>
          </p:cNvPr>
          <p:cNvSpPr txBox="1"/>
          <p:nvPr/>
        </p:nvSpPr>
        <p:spPr>
          <a:xfrm>
            <a:off x="384313" y="940904"/>
            <a:ext cx="2301737" cy="705642"/>
          </a:xfrm>
          <a:prstGeom prst="rect">
            <a:avLst/>
          </a:prstGeom>
          <a:noFill/>
          <a:ln>
            <a:solidFill>
              <a:schemeClr val="tx1"/>
            </a:solidFill>
          </a:ln>
        </p:spPr>
        <p:txBody>
          <a:bodyPr wrap="square" rtlCol="0">
            <a:spAutoFit/>
          </a:bodyPr>
          <a:lstStyle/>
          <a:p>
            <a:pPr>
              <a:lnSpc>
                <a:spcPct val="150000"/>
              </a:lnSpc>
            </a:pPr>
            <a:r>
              <a:rPr lang="it-IT" sz="1400" dirty="0">
                <a:latin typeface="Palatino Linotype" panose="02040502050505030304" pitchFamily="18" charset="0"/>
              </a:rPr>
              <a:t>Scompongo la catenaria in archi infinitesimi:</a:t>
            </a:r>
          </a:p>
        </p:txBody>
      </p:sp>
      <p:cxnSp>
        <p:nvCxnSpPr>
          <p:cNvPr id="5" name="Connettore 2 4">
            <a:extLst>
              <a:ext uri="{FF2B5EF4-FFF2-40B4-BE49-F238E27FC236}">
                <a16:creationId xmlns:a16="http://schemas.microsoft.com/office/drawing/2014/main" id="{277C1C7F-D797-414B-A1A8-9C7418A2FC94}"/>
              </a:ext>
            </a:extLst>
          </p:cNvPr>
          <p:cNvCxnSpPr>
            <a:cxnSpLocks/>
          </p:cNvCxnSpPr>
          <p:nvPr/>
        </p:nvCxnSpPr>
        <p:spPr>
          <a:xfrm>
            <a:off x="2676866" y="1293725"/>
            <a:ext cx="821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FA10CD84-7497-4083-B59C-929F781254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98574" y="719819"/>
            <a:ext cx="2036211" cy="2073716"/>
          </a:xfrm>
          <a:prstGeom prst="rect">
            <a:avLst/>
          </a:prstGeom>
          <a:noFill/>
          <a:ln>
            <a:noFill/>
          </a:ln>
        </p:spPr>
      </p:pic>
      <p:sp>
        <p:nvSpPr>
          <p:cNvPr id="23" name="CasellaDiTesto 22">
            <a:extLst>
              <a:ext uri="{FF2B5EF4-FFF2-40B4-BE49-F238E27FC236}">
                <a16:creationId xmlns:a16="http://schemas.microsoft.com/office/drawing/2014/main" id="{97FAB256-894A-4212-AB83-7EB5E8852246}"/>
              </a:ext>
            </a:extLst>
          </p:cNvPr>
          <p:cNvSpPr txBox="1"/>
          <p:nvPr/>
        </p:nvSpPr>
        <p:spPr>
          <a:xfrm>
            <a:off x="6252887" y="950705"/>
            <a:ext cx="2301737" cy="705642"/>
          </a:xfrm>
          <a:prstGeom prst="rect">
            <a:avLst/>
          </a:prstGeom>
          <a:noFill/>
          <a:ln>
            <a:solidFill>
              <a:schemeClr val="tx1"/>
            </a:solidFill>
          </a:ln>
        </p:spPr>
        <p:txBody>
          <a:bodyPr wrap="square" rtlCol="0">
            <a:spAutoFit/>
          </a:bodyPr>
          <a:lstStyle/>
          <a:p>
            <a:pPr>
              <a:lnSpc>
                <a:spcPct val="150000"/>
              </a:lnSpc>
            </a:pPr>
            <a:r>
              <a:rPr lang="it-IT" sz="1400" dirty="0">
                <a:latin typeface="Palatino Linotype" panose="02040502050505030304" pitchFamily="18" charset="0"/>
              </a:rPr>
              <a:t>Per l’equilibrio nelle</a:t>
            </a:r>
          </a:p>
          <a:p>
            <a:pPr>
              <a:lnSpc>
                <a:spcPct val="150000"/>
              </a:lnSpc>
            </a:pPr>
            <a:r>
              <a:rPr lang="it-IT" sz="1400" dirty="0">
                <a:latin typeface="Palatino Linotype" panose="02040502050505030304" pitchFamily="18" charset="0"/>
              </a:rPr>
              <a:t>direzioni orizzontali:</a:t>
            </a:r>
          </a:p>
        </p:txBody>
      </p:sp>
      <p:cxnSp>
        <p:nvCxnSpPr>
          <p:cNvPr id="24" name="Connettore 2 23">
            <a:extLst>
              <a:ext uri="{FF2B5EF4-FFF2-40B4-BE49-F238E27FC236}">
                <a16:creationId xmlns:a16="http://schemas.microsoft.com/office/drawing/2014/main" id="{885B1B8A-0E80-4944-BDA3-5E30DF06529D}"/>
              </a:ext>
            </a:extLst>
          </p:cNvPr>
          <p:cNvCxnSpPr>
            <a:cxnSpLocks/>
          </p:cNvCxnSpPr>
          <p:nvPr/>
        </p:nvCxnSpPr>
        <p:spPr>
          <a:xfrm>
            <a:off x="5461967" y="1296900"/>
            <a:ext cx="7041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7E1072BF-FA69-458A-8DDB-EEDBB3A2DA2E}"/>
                  </a:ext>
                </a:extLst>
              </p:cNvPr>
              <p:cNvSpPr txBox="1"/>
              <p:nvPr/>
            </p:nvSpPr>
            <p:spPr>
              <a:xfrm>
                <a:off x="6397834" y="2195999"/>
                <a:ext cx="1905000" cy="1195071"/>
              </a:xfrm>
              <a:prstGeom prst="rect">
                <a:avLst/>
              </a:prstGeom>
              <a:noFill/>
            </p:spPr>
            <p:txBody>
              <a:bodyPr wrap="square" rtlCol="0">
                <a:spAutoFit/>
              </a:bodyPr>
              <a:lstStyle/>
              <a:p>
                <a:pPr algn="just">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it-IT" sz="1400" i="1" smtClean="0">
                              <a:effectLst/>
                              <a:latin typeface="Cambria Math" panose="02040503050406030204" pitchFamily="18" charset="0"/>
                              <a:ea typeface="Calibri" panose="020F0502020204030204" pitchFamily="34" charset="0"/>
                              <a:cs typeface="Cambria Math" panose="02040503050406030204" pitchFamily="18" charset="0"/>
                            </a:rPr>
                          </m:ctrlPr>
                        </m:sSubPr>
                        <m:e>
                          <m:r>
                            <a:rPr lang="it-IT" sz="1400" i="1">
                              <a:effectLst/>
                              <a:latin typeface="Cambria Math" panose="02040503050406030204" pitchFamily="18" charset="0"/>
                              <a:ea typeface="Calibri" panose="020F0502020204030204" pitchFamily="34" charset="0"/>
                              <a:cs typeface="Cambria Math" panose="02040503050406030204" pitchFamily="18" charset="0"/>
                            </a:rPr>
                            <m:t>𝑇</m:t>
                          </m:r>
                        </m:e>
                        <m:sub>
                          <m:r>
                            <a:rPr lang="it-IT" sz="1400" i="1">
                              <a:effectLst/>
                              <a:latin typeface="Cambria Math" panose="02040503050406030204" pitchFamily="18" charset="0"/>
                              <a:ea typeface="Calibri" panose="020F0502020204030204" pitchFamily="34" charset="0"/>
                              <a:cs typeface="Cambria Math" panose="02040503050406030204" pitchFamily="18" charset="0"/>
                            </a:rPr>
                            <m:t>1</m:t>
                          </m:r>
                          <m:r>
                            <a:rPr lang="it-IT" sz="1400" i="1">
                              <a:effectLst/>
                              <a:latin typeface="Cambria Math" panose="02040503050406030204" pitchFamily="18" charset="0"/>
                              <a:ea typeface="Calibri" panose="020F0502020204030204" pitchFamily="34" charset="0"/>
                              <a:cs typeface="Cambria Math" panose="02040503050406030204" pitchFamily="18" charset="0"/>
                            </a:rPr>
                            <m:t>𝑥</m:t>
                          </m:r>
                        </m:sub>
                      </m:sSub>
                      <m:r>
                        <a:rPr lang="it-IT" sz="1400" i="1">
                          <a:effectLst/>
                          <a:latin typeface="Cambria Math" panose="02040503050406030204" pitchFamily="18" charset="0"/>
                          <a:ea typeface="Calibri" panose="020F0502020204030204" pitchFamily="34" charset="0"/>
                          <a:cs typeface="Cambria Math" panose="02040503050406030204" pitchFamily="18" charset="0"/>
                        </a:rPr>
                        <m:t>=</m:t>
                      </m:r>
                      <m:sSub>
                        <m:sSubPr>
                          <m:ctrlPr>
                            <a:rPr lang="it-IT" sz="1400" i="1">
                              <a:effectLst/>
                              <a:latin typeface="Cambria Math" panose="02040503050406030204" pitchFamily="18" charset="0"/>
                              <a:ea typeface="Calibri" panose="020F0502020204030204" pitchFamily="34" charset="0"/>
                              <a:cs typeface="Cambria Math" panose="02040503050406030204" pitchFamily="18" charset="0"/>
                            </a:rPr>
                          </m:ctrlPr>
                        </m:sSubPr>
                        <m:e>
                          <m:r>
                            <a:rPr lang="it-IT" sz="1400" i="1">
                              <a:effectLst/>
                              <a:latin typeface="Cambria Math" panose="02040503050406030204" pitchFamily="18" charset="0"/>
                              <a:ea typeface="Calibri" panose="020F0502020204030204" pitchFamily="34" charset="0"/>
                              <a:cs typeface="Cambria Math" panose="02040503050406030204" pitchFamily="18" charset="0"/>
                            </a:rPr>
                            <m:t>𝑇</m:t>
                          </m:r>
                        </m:e>
                        <m:sub>
                          <m:r>
                            <a:rPr lang="it-IT" sz="1400" i="1">
                              <a:effectLst/>
                              <a:latin typeface="Cambria Math" panose="02040503050406030204" pitchFamily="18" charset="0"/>
                              <a:ea typeface="Calibri" panose="020F0502020204030204" pitchFamily="34" charset="0"/>
                              <a:cs typeface="Cambria Math" panose="02040503050406030204" pitchFamily="18" charset="0"/>
                            </a:rPr>
                            <m:t>2</m:t>
                          </m:r>
                          <m:r>
                            <a:rPr lang="it-IT" sz="1400" i="1">
                              <a:effectLst/>
                              <a:latin typeface="Cambria Math" panose="02040503050406030204" pitchFamily="18" charset="0"/>
                              <a:ea typeface="Calibri" panose="020F0502020204030204" pitchFamily="34" charset="0"/>
                              <a:cs typeface="Cambria Math" panose="02040503050406030204" pitchFamily="18" charset="0"/>
                            </a:rPr>
                            <m:t>𝑥</m:t>
                          </m:r>
                        </m:sub>
                      </m:sSub>
                      <m:r>
                        <a:rPr lang="it-IT" sz="1400" i="1">
                          <a:effectLst/>
                          <a:latin typeface="Cambria Math" panose="02040503050406030204" pitchFamily="18" charset="0"/>
                          <a:ea typeface="Calibri" panose="020F0502020204030204" pitchFamily="34" charset="0"/>
                          <a:cs typeface="Cambria Math" panose="02040503050406030204" pitchFamily="18" charset="0"/>
                        </a:rPr>
                        <m:t>=</m:t>
                      </m:r>
                      <m:sSub>
                        <m:sSubPr>
                          <m:ctrlPr>
                            <a:rPr lang="it-IT" sz="1400" i="1">
                              <a:effectLst/>
                              <a:latin typeface="Cambria Math" panose="02040503050406030204" pitchFamily="18" charset="0"/>
                              <a:ea typeface="Calibri" panose="020F0502020204030204" pitchFamily="34" charset="0"/>
                              <a:cs typeface="Cambria Math" panose="02040503050406030204" pitchFamily="18" charset="0"/>
                            </a:rPr>
                          </m:ctrlPr>
                        </m:sSubPr>
                        <m:e>
                          <m:r>
                            <a:rPr lang="it-IT" sz="1400" i="1">
                              <a:effectLst/>
                              <a:latin typeface="Cambria Math" panose="02040503050406030204" pitchFamily="18" charset="0"/>
                              <a:ea typeface="Calibri" panose="020F0502020204030204" pitchFamily="34" charset="0"/>
                              <a:cs typeface="Cambria Math" panose="02040503050406030204" pitchFamily="18" charset="0"/>
                            </a:rPr>
                            <m:t>𝑇</m:t>
                          </m:r>
                        </m:e>
                        <m:sub>
                          <m:r>
                            <a:rPr lang="it-IT" sz="1400" i="1">
                              <a:effectLst/>
                              <a:latin typeface="Cambria Math" panose="02040503050406030204" pitchFamily="18" charset="0"/>
                              <a:ea typeface="Calibri" panose="020F0502020204030204" pitchFamily="34" charset="0"/>
                              <a:cs typeface="Cambria Math" panose="02040503050406030204" pitchFamily="18" charset="0"/>
                            </a:rPr>
                            <m:t>𝑥</m:t>
                          </m:r>
                        </m:sub>
                      </m:sSub>
                    </m:oMath>
                  </m:oMathPara>
                </a14:m>
                <a:endParaRPr lang="it-IT" sz="1400" dirty="0">
                  <a:effectLst/>
                  <a:latin typeface="Palatino Linotype" panose="02040502050505030304" pitchFamily="18"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r>
                        <a:rPr lang="it-IT" sz="1400" i="1">
                          <a:effectLst/>
                          <a:latin typeface="Cambria Math" panose="02040503050406030204" pitchFamily="18" charset="0"/>
                          <a:ea typeface="Calibri" panose="020F0502020204030204" pitchFamily="34" charset="0"/>
                          <a:cs typeface="Cambria Math" panose="02040503050406030204" pitchFamily="18" charset="0"/>
                        </a:rPr>
                        <m:t>𝑑</m:t>
                      </m:r>
                      <m:sSub>
                        <m:sSubPr>
                          <m:ctrlPr>
                            <a:rPr lang="it-IT" sz="1400" i="1">
                              <a:effectLst/>
                              <a:latin typeface="Cambria Math" panose="02040503050406030204" pitchFamily="18" charset="0"/>
                              <a:ea typeface="Calibri" panose="020F0502020204030204" pitchFamily="34" charset="0"/>
                              <a:cs typeface="Cambria Math" panose="02040503050406030204" pitchFamily="18" charset="0"/>
                            </a:rPr>
                          </m:ctrlPr>
                        </m:sSubPr>
                        <m:e>
                          <m:r>
                            <a:rPr lang="it-IT" sz="1400" i="1">
                              <a:effectLst/>
                              <a:latin typeface="Cambria Math" panose="02040503050406030204" pitchFamily="18" charset="0"/>
                              <a:ea typeface="Calibri" panose="020F0502020204030204" pitchFamily="34" charset="0"/>
                              <a:cs typeface="Cambria Math" panose="02040503050406030204" pitchFamily="18" charset="0"/>
                            </a:rPr>
                            <m:t>𝑇</m:t>
                          </m:r>
                        </m:e>
                        <m:sub>
                          <m:r>
                            <a:rPr lang="it-IT" sz="1400" i="1">
                              <a:effectLst/>
                              <a:latin typeface="Cambria Math" panose="02040503050406030204" pitchFamily="18" charset="0"/>
                              <a:ea typeface="Calibri" panose="020F0502020204030204" pitchFamily="34" charset="0"/>
                              <a:cs typeface="Cambria Math" panose="02040503050406030204" pitchFamily="18" charset="0"/>
                            </a:rPr>
                            <m:t>𝑦</m:t>
                          </m:r>
                        </m:sub>
                      </m:sSub>
                      <m:r>
                        <a:rPr lang="it-IT" sz="1400" i="1">
                          <a:effectLst/>
                          <a:latin typeface="Cambria Math" panose="02040503050406030204" pitchFamily="18" charset="0"/>
                          <a:ea typeface="Calibri" panose="020F0502020204030204" pitchFamily="34" charset="0"/>
                          <a:cs typeface="Cambria Math" panose="02040503050406030204" pitchFamily="18" charset="0"/>
                        </a:rPr>
                        <m:t>=</m:t>
                      </m:r>
                      <m:r>
                        <a:rPr lang="it-IT" sz="1400" i="1">
                          <a:effectLst/>
                          <a:latin typeface="Cambria Math" panose="02040503050406030204" pitchFamily="18" charset="0"/>
                          <a:ea typeface="Calibri" panose="020F0502020204030204" pitchFamily="34" charset="0"/>
                          <a:cs typeface="Cambria Math" panose="02040503050406030204" pitchFamily="18" charset="0"/>
                        </a:rPr>
                        <m:t>𝑑𝑃</m:t>
                      </m:r>
                      <m:r>
                        <a:rPr lang="it-IT" sz="1400" i="1">
                          <a:effectLst/>
                          <a:latin typeface="Cambria Math" panose="02040503050406030204" pitchFamily="18" charset="0"/>
                          <a:ea typeface="Calibri" panose="020F0502020204030204" pitchFamily="34" charset="0"/>
                          <a:cs typeface="Cambria Math" panose="02040503050406030204" pitchFamily="18" charset="0"/>
                        </a:rPr>
                        <m:t>=</m:t>
                      </m:r>
                      <m:r>
                        <a:rPr lang="it-IT" sz="1400" i="1">
                          <a:effectLst/>
                          <a:latin typeface="Cambria Math" panose="02040503050406030204" pitchFamily="18" charset="0"/>
                          <a:ea typeface="Calibri" panose="020F0502020204030204" pitchFamily="34" charset="0"/>
                          <a:cs typeface="Cambria Math" panose="02040503050406030204" pitchFamily="18" charset="0"/>
                        </a:rPr>
                        <m:t>𝛾</m:t>
                      </m:r>
                      <m:r>
                        <a:rPr lang="it-IT" sz="1400" i="1">
                          <a:effectLst/>
                          <a:latin typeface="Cambria Math" panose="02040503050406030204" pitchFamily="18" charset="0"/>
                          <a:ea typeface="Calibri" panose="020F0502020204030204" pitchFamily="34" charset="0"/>
                          <a:cs typeface="Cambria Math" panose="02040503050406030204" pitchFamily="18" charset="0"/>
                        </a:rPr>
                        <m:t>𝑔</m:t>
                      </m:r>
                      <m:r>
                        <a:rPr lang="it-IT" sz="1400" i="1">
                          <a:effectLst/>
                          <a:latin typeface="Cambria Math" panose="02040503050406030204" pitchFamily="18" charset="0"/>
                          <a:ea typeface="Calibri" panose="020F0502020204030204" pitchFamily="34" charset="0"/>
                          <a:cs typeface="Cambria Math" panose="02040503050406030204" pitchFamily="18" charset="0"/>
                        </a:rPr>
                        <m:t> </m:t>
                      </m:r>
                      <m:r>
                        <a:rPr lang="it-IT" sz="1400" i="1">
                          <a:effectLst/>
                          <a:latin typeface="Cambria Math" panose="02040503050406030204" pitchFamily="18" charset="0"/>
                          <a:ea typeface="Calibri" panose="020F0502020204030204" pitchFamily="34" charset="0"/>
                          <a:cs typeface="Cambria Math" panose="02040503050406030204" pitchFamily="18" charset="0"/>
                        </a:rPr>
                        <m:t>𝑑𝑠</m:t>
                      </m:r>
                    </m:oMath>
                  </m:oMathPara>
                </a14:m>
                <a:endParaRPr lang="it-IT" sz="1400" dirty="0">
                  <a:effectLst/>
                  <a:latin typeface="Palatino Linotype" panose="02040502050505030304" pitchFamily="18" charset="0"/>
                  <a:ea typeface="Calibri" panose="020F0502020204030204" pitchFamily="34" charset="0"/>
                  <a:cs typeface="Times New Roman" panose="02020603050405020304" pitchFamily="18" charset="0"/>
                </a:endParaRPr>
              </a:p>
              <a:p>
                <a:endParaRPr lang="it-IT" dirty="0"/>
              </a:p>
            </p:txBody>
          </p:sp>
        </mc:Choice>
        <mc:Fallback xmlns="">
          <p:sp>
            <p:nvSpPr>
              <p:cNvPr id="10" name="CasellaDiTesto 9">
                <a:extLst>
                  <a:ext uri="{FF2B5EF4-FFF2-40B4-BE49-F238E27FC236}">
                    <a16:creationId xmlns:a16="http://schemas.microsoft.com/office/drawing/2014/main" id="{7E1072BF-FA69-458A-8DDB-EEDBB3A2DA2E}"/>
                  </a:ext>
                </a:extLst>
              </p:cNvPr>
              <p:cNvSpPr txBox="1">
                <a:spLocks noRot="1" noChangeAspect="1" noMove="1" noResize="1" noEditPoints="1" noAdjustHandles="1" noChangeArrowheads="1" noChangeShapeType="1" noTextEdit="1"/>
              </p:cNvSpPr>
              <p:nvPr/>
            </p:nvSpPr>
            <p:spPr>
              <a:xfrm>
                <a:off x="6397834" y="2195999"/>
                <a:ext cx="1905000" cy="1195071"/>
              </a:xfrm>
              <a:prstGeom prst="rect">
                <a:avLst/>
              </a:prstGeom>
              <a:blipFill>
                <a:blip r:embed="rId3"/>
                <a:stretch>
                  <a:fillRect/>
                </a:stretch>
              </a:blipFill>
            </p:spPr>
            <p:txBody>
              <a:bodyPr/>
              <a:lstStyle/>
              <a:p>
                <a:r>
                  <a:rPr lang="it-IT">
                    <a:noFill/>
                  </a:rPr>
                  <a:t> </a:t>
                </a:r>
              </a:p>
            </p:txBody>
          </p:sp>
        </mc:Fallback>
      </mc:AlternateContent>
      <p:cxnSp>
        <p:nvCxnSpPr>
          <p:cNvPr id="26" name="Connettore 2 25">
            <a:extLst>
              <a:ext uri="{FF2B5EF4-FFF2-40B4-BE49-F238E27FC236}">
                <a16:creationId xmlns:a16="http://schemas.microsoft.com/office/drawing/2014/main" id="{0CBC4FB8-1733-4E53-864D-CDE2F0FFD846}"/>
              </a:ext>
            </a:extLst>
          </p:cNvPr>
          <p:cNvCxnSpPr>
            <a:cxnSpLocks/>
          </p:cNvCxnSpPr>
          <p:nvPr/>
        </p:nvCxnSpPr>
        <p:spPr>
          <a:xfrm>
            <a:off x="7306016" y="1674412"/>
            <a:ext cx="0" cy="5387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28666278-CD01-4A0F-8101-9BB0BC73A00F}"/>
              </a:ext>
            </a:extLst>
          </p:cNvPr>
          <p:cNvSpPr txBox="1"/>
          <p:nvPr/>
        </p:nvSpPr>
        <p:spPr>
          <a:xfrm>
            <a:off x="6252887" y="3384031"/>
            <a:ext cx="2301737" cy="705642"/>
          </a:xfrm>
          <a:prstGeom prst="rect">
            <a:avLst/>
          </a:prstGeom>
          <a:noFill/>
          <a:ln>
            <a:solidFill>
              <a:schemeClr val="tx1"/>
            </a:solidFill>
          </a:ln>
        </p:spPr>
        <p:txBody>
          <a:bodyPr wrap="square" rtlCol="0">
            <a:spAutoFit/>
          </a:bodyPr>
          <a:lstStyle/>
          <a:p>
            <a:pPr>
              <a:lnSpc>
                <a:spcPct val="150000"/>
              </a:lnSpc>
            </a:pPr>
            <a:r>
              <a:rPr lang="it-IT" sz="1400" dirty="0">
                <a:latin typeface="Palatino Linotype" panose="02040502050505030304" pitchFamily="18" charset="0"/>
              </a:rPr>
              <a:t>Dal significato geometrico di derivata:</a:t>
            </a:r>
          </a:p>
        </p:txBody>
      </p: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3B4A493A-F6AE-4BBD-9ED7-E5538F3204DD}"/>
                  </a:ext>
                </a:extLst>
              </p:cNvPr>
              <p:cNvSpPr txBox="1"/>
              <p:nvPr/>
            </p:nvSpPr>
            <p:spPr>
              <a:xfrm>
                <a:off x="3922402" y="3429000"/>
                <a:ext cx="1905000" cy="554575"/>
              </a:xfrm>
              <a:prstGeom prst="rect">
                <a:avLst/>
              </a:prstGeom>
              <a:noFill/>
            </p:spPr>
            <p:txBody>
              <a:bodyPr wrap="square" rtlCol="0">
                <a:spAutoFit/>
              </a:bodyPr>
              <a:lstStyle/>
              <a:p>
                <a:pPr algn="just">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𝑇</m:t>
                          </m:r>
                        </m:e>
                        <m:sub>
                          <m:r>
                            <a:rPr lang="it-IT" sz="1400" i="1">
                              <a:latin typeface="Cambria Math" panose="02040503050406030204" pitchFamily="18" charset="0"/>
                            </a:rPr>
                            <m:t>𝑦</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𝑇</m:t>
                          </m:r>
                        </m:e>
                        <m:sub>
                          <m:r>
                            <a:rPr lang="it-IT" sz="1400" i="1">
                              <a:latin typeface="Cambria Math" panose="02040503050406030204" pitchFamily="18" charset="0"/>
                            </a:rPr>
                            <m:t>𝑥</m:t>
                          </m:r>
                        </m:sub>
                      </m:sSub>
                      <m:sSup>
                        <m:sSupPr>
                          <m:ctrlPr>
                            <a:rPr lang="it-IT" sz="1400" i="1">
                              <a:latin typeface="Cambria Math" panose="02040503050406030204" pitchFamily="18" charset="0"/>
                            </a:rPr>
                          </m:ctrlPr>
                        </m:sSupPr>
                        <m:e>
                          <m:r>
                            <a:rPr lang="it-IT" sz="1400" i="1">
                              <a:latin typeface="Cambria Math" panose="02040503050406030204" pitchFamily="18" charset="0"/>
                            </a:rPr>
                            <m:t>𝑦</m:t>
                          </m:r>
                        </m:e>
                        <m:sup>
                          <m:r>
                            <a:rPr lang="it-IT" sz="1400" i="1">
                              <a:latin typeface="Cambria Math" panose="02040503050406030204" pitchFamily="18" charset="0"/>
                            </a:rPr>
                            <m:t>′</m:t>
                          </m:r>
                        </m:sup>
                      </m:sSup>
                      <m:d>
                        <m:dPr>
                          <m:ctrlPr>
                            <a:rPr lang="it-IT" sz="1400" i="1">
                              <a:latin typeface="Cambria Math" panose="02040503050406030204" pitchFamily="18" charset="0"/>
                            </a:rPr>
                          </m:ctrlPr>
                        </m:dPr>
                        <m:e>
                          <m:r>
                            <a:rPr lang="it-IT" sz="1400" i="1">
                              <a:latin typeface="Cambria Math" panose="02040503050406030204" pitchFamily="18" charset="0"/>
                            </a:rPr>
                            <m:t>𝑥</m:t>
                          </m:r>
                        </m:e>
                      </m:d>
                      <m:r>
                        <a:rPr lang="it-IT" sz="1400" i="1">
                          <a:latin typeface="Cambria Math" panose="02040503050406030204" pitchFamily="18" charset="0"/>
                        </a:rPr>
                        <m:t>.</m:t>
                      </m:r>
                    </m:oMath>
                  </m:oMathPara>
                </a14:m>
                <a:endParaRPr lang="it-IT" sz="1400" dirty="0"/>
              </a:p>
            </p:txBody>
          </p:sp>
        </mc:Choice>
        <mc:Fallback xmlns="">
          <p:sp>
            <p:nvSpPr>
              <p:cNvPr id="29" name="CasellaDiTesto 28">
                <a:extLst>
                  <a:ext uri="{FF2B5EF4-FFF2-40B4-BE49-F238E27FC236}">
                    <a16:creationId xmlns:a16="http://schemas.microsoft.com/office/drawing/2014/main" id="{3B4A493A-F6AE-4BBD-9ED7-E5538F3204DD}"/>
                  </a:ext>
                </a:extLst>
              </p:cNvPr>
              <p:cNvSpPr txBox="1">
                <a:spLocks noRot="1" noChangeAspect="1" noMove="1" noResize="1" noEditPoints="1" noAdjustHandles="1" noChangeArrowheads="1" noChangeShapeType="1" noTextEdit="1"/>
              </p:cNvSpPr>
              <p:nvPr/>
            </p:nvSpPr>
            <p:spPr>
              <a:xfrm>
                <a:off x="3922402" y="3429000"/>
                <a:ext cx="1905000" cy="554575"/>
              </a:xfrm>
              <a:prstGeom prst="rect">
                <a:avLst/>
              </a:prstGeom>
              <a:blipFill>
                <a:blip r:embed="rId4"/>
                <a:stretch>
                  <a:fillRect/>
                </a:stretch>
              </a:blipFill>
            </p:spPr>
            <p:txBody>
              <a:bodyPr/>
              <a:lstStyle/>
              <a:p>
                <a:r>
                  <a:rPr lang="it-IT">
                    <a:noFill/>
                  </a:rPr>
                  <a:t> </a:t>
                </a:r>
              </a:p>
            </p:txBody>
          </p:sp>
        </mc:Fallback>
      </mc:AlternateContent>
      <p:cxnSp>
        <p:nvCxnSpPr>
          <p:cNvPr id="30" name="Connettore 2 29">
            <a:extLst>
              <a:ext uri="{FF2B5EF4-FFF2-40B4-BE49-F238E27FC236}">
                <a16:creationId xmlns:a16="http://schemas.microsoft.com/office/drawing/2014/main" id="{E7C35872-FEE6-48EF-A380-23C2FFD94CFB}"/>
              </a:ext>
            </a:extLst>
          </p:cNvPr>
          <p:cNvCxnSpPr>
            <a:cxnSpLocks/>
          </p:cNvCxnSpPr>
          <p:nvPr/>
        </p:nvCxnSpPr>
        <p:spPr>
          <a:xfrm flipH="1" flipV="1">
            <a:off x="5534785" y="3736852"/>
            <a:ext cx="718102" cy="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E3E1D060-BCF9-42B7-A1B2-3AA8E902DC95}"/>
              </a:ext>
            </a:extLst>
          </p:cNvPr>
          <p:cNvCxnSpPr>
            <a:cxnSpLocks/>
          </p:cNvCxnSpPr>
          <p:nvPr/>
        </p:nvCxnSpPr>
        <p:spPr>
          <a:xfrm>
            <a:off x="7270328" y="3016283"/>
            <a:ext cx="0" cy="367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2FB2D5EA-1804-4542-ACE4-A5BDD8BAFAD2}"/>
              </a:ext>
            </a:extLst>
          </p:cNvPr>
          <p:cNvSpPr txBox="1"/>
          <p:nvPr/>
        </p:nvSpPr>
        <p:spPr>
          <a:xfrm>
            <a:off x="384313" y="3376294"/>
            <a:ext cx="3112604" cy="705642"/>
          </a:xfrm>
          <a:prstGeom prst="rect">
            <a:avLst/>
          </a:prstGeom>
          <a:noFill/>
          <a:ln>
            <a:solidFill>
              <a:schemeClr val="tx1"/>
            </a:solidFill>
          </a:ln>
        </p:spPr>
        <p:txBody>
          <a:bodyPr wrap="square" rtlCol="0">
            <a:spAutoFit/>
          </a:bodyPr>
          <a:lstStyle/>
          <a:p>
            <a:pPr>
              <a:lnSpc>
                <a:spcPct val="150000"/>
              </a:lnSpc>
            </a:pPr>
            <a:r>
              <a:rPr lang="it-IT" sz="1400" dirty="0">
                <a:latin typeface="Palatino Linotype" panose="02040502050505030304" pitchFamily="18" charset="0"/>
              </a:rPr>
              <a:t>Da cui sostituendo e svolgendo i calcoli:</a:t>
            </a:r>
          </a:p>
        </p:txBody>
      </p:sp>
      <p:cxnSp>
        <p:nvCxnSpPr>
          <p:cNvPr id="37" name="Connettore 2 36">
            <a:extLst>
              <a:ext uri="{FF2B5EF4-FFF2-40B4-BE49-F238E27FC236}">
                <a16:creationId xmlns:a16="http://schemas.microsoft.com/office/drawing/2014/main" id="{4CBE4F37-7EF2-46A4-801E-4C77E92C9C70}"/>
              </a:ext>
            </a:extLst>
          </p:cNvPr>
          <p:cNvCxnSpPr>
            <a:cxnSpLocks/>
          </p:cNvCxnSpPr>
          <p:nvPr/>
        </p:nvCxnSpPr>
        <p:spPr>
          <a:xfrm>
            <a:off x="1535181" y="4089673"/>
            <a:ext cx="0" cy="403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66703EC4-0130-4391-A66C-B66AEDA40245}"/>
              </a:ext>
            </a:extLst>
          </p:cNvPr>
          <p:cNvCxnSpPr>
            <a:cxnSpLocks/>
          </p:cNvCxnSpPr>
          <p:nvPr/>
        </p:nvCxnSpPr>
        <p:spPr>
          <a:xfrm flipH="1" flipV="1">
            <a:off x="3496917" y="3703751"/>
            <a:ext cx="718102" cy="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sellaDiTesto 39">
                <a:extLst>
                  <a:ext uri="{FF2B5EF4-FFF2-40B4-BE49-F238E27FC236}">
                    <a16:creationId xmlns:a16="http://schemas.microsoft.com/office/drawing/2014/main" id="{82C59EE1-743A-4260-8FFA-8EBFC0984BF3}"/>
                  </a:ext>
                </a:extLst>
              </p:cNvPr>
              <p:cNvSpPr txBox="1"/>
              <p:nvPr/>
            </p:nvSpPr>
            <p:spPr>
              <a:xfrm>
                <a:off x="0" y="4415212"/>
                <a:ext cx="3008223" cy="1214179"/>
              </a:xfrm>
              <a:prstGeom prst="rect">
                <a:avLst/>
              </a:prstGeom>
              <a:noFill/>
            </p:spPr>
            <p:txBody>
              <a:bodyPr wrap="square" rtlCol="0">
                <a:spAutoFit/>
              </a:bodyPr>
              <a:lstStyle/>
              <a:p>
                <a:pPr algn="just">
                  <a:lnSpc>
                    <a:spcPct val="150000"/>
                  </a:lnSpc>
                  <a:spcBef>
                    <a:spcPts val="600"/>
                  </a:spcBef>
                  <a:spcAft>
                    <a:spcPts val="600"/>
                  </a:spcAft>
                </a:pPr>
                <a14:m>
                  <m:oMath xmlns:m="http://schemas.openxmlformats.org/officeDocument/2006/math">
                    <m:f>
                      <m:fPr>
                        <m:ctrlPr>
                          <a:rPr lang="it-IT" sz="1400" i="1" smtClean="0">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𝑇</m:t>
                            </m:r>
                          </m:e>
                          <m:sub>
                            <m:r>
                              <a:rPr lang="it-IT" sz="1400" i="1">
                                <a:latin typeface="Cambria Math" panose="02040503050406030204" pitchFamily="18" charset="0"/>
                              </a:rPr>
                              <m:t>𝑥</m:t>
                            </m:r>
                          </m:sub>
                        </m:sSub>
                      </m:num>
                      <m:den>
                        <m:r>
                          <a:rPr lang="it-IT" sz="1400" i="1">
                            <a:latin typeface="Cambria Math" panose="02040503050406030204" pitchFamily="18" charset="0"/>
                          </a:rPr>
                          <m:t>𝛾</m:t>
                        </m:r>
                        <m:r>
                          <a:rPr lang="it-IT" sz="1400" i="1">
                            <a:latin typeface="Cambria Math" panose="02040503050406030204" pitchFamily="18" charset="0"/>
                          </a:rPr>
                          <m:t>𝑔</m:t>
                        </m:r>
                      </m:den>
                    </m:f>
                    <m:r>
                      <a:rPr lang="it-IT" sz="1400" i="1">
                        <a:latin typeface="Cambria Math" panose="02040503050406030204" pitchFamily="18" charset="0"/>
                      </a:rPr>
                      <m:t>𝑦</m:t>
                    </m:r>
                    <m:r>
                      <a:rPr lang="it-IT" sz="1400" i="1">
                        <a:latin typeface="Cambria Math" panose="02040503050406030204" pitchFamily="18" charset="0"/>
                      </a:rPr>
                      <m:t>′′(</m:t>
                    </m:r>
                    <m:r>
                      <a:rPr lang="it-IT" sz="1400" i="1">
                        <a:latin typeface="Cambria Math" panose="02040503050406030204" pitchFamily="18" charset="0"/>
                      </a:rPr>
                      <m:t>𝑥</m:t>
                    </m:r>
                    <m:r>
                      <a:rPr lang="it-IT" sz="1400" i="1">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𝑑𝑠</m:t>
                        </m:r>
                      </m:num>
                      <m:den>
                        <m:r>
                          <a:rPr lang="it-IT" sz="1400" i="1">
                            <a:latin typeface="Cambria Math" panose="02040503050406030204" pitchFamily="18" charset="0"/>
                          </a:rPr>
                          <m:t>𝑑𝑥</m:t>
                        </m:r>
                      </m:den>
                    </m:f>
                  </m:oMath>
                </a14:m>
                <a:r>
                  <a:rPr lang="it-IT" sz="1400" dirty="0">
                    <a:latin typeface="Palatino Linotype" panose="02040502050505030304" pitchFamily="18" charset="0"/>
                  </a:rPr>
                  <a:t> con </a:t>
                </a:r>
                <a14:m>
                  <m:oMath xmlns:m="http://schemas.openxmlformats.org/officeDocument/2006/math">
                    <m:r>
                      <m:rPr>
                        <m:sty m:val="p"/>
                      </m:rPr>
                      <a:rPr lang="it-IT" sz="1400" b="0" i="0" smtClean="0">
                        <a:latin typeface="Cambria Math" panose="02040503050406030204" pitchFamily="18" charset="0"/>
                      </a:rPr>
                      <m:t>c</m:t>
                    </m:r>
                    <m:r>
                      <a:rPr lang="it-IT" sz="1400" b="0" i="0" smtClean="0">
                        <a:latin typeface="Cambria Math" panose="02040503050406030204" pitchFamily="18" charset="0"/>
                      </a:rPr>
                      <m:t>=</m:t>
                    </m:r>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𝑇</m:t>
                            </m:r>
                          </m:e>
                          <m:sub>
                            <m:r>
                              <a:rPr lang="it-IT" sz="1400" i="1">
                                <a:latin typeface="Cambria Math" panose="02040503050406030204" pitchFamily="18" charset="0"/>
                              </a:rPr>
                              <m:t>𝑥</m:t>
                            </m:r>
                          </m:sub>
                        </m:sSub>
                      </m:num>
                      <m:den>
                        <m:r>
                          <a:rPr lang="it-IT" sz="1400" i="1">
                            <a:latin typeface="Cambria Math" panose="02040503050406030204" pitchFamily="18" charset="0"/>
                          </a:rPr>
                          <m:t>𝛾</m:t>
                        </m:r>
                        <m:r>
                          <a:rPr lang="it-IT" sz="1400" i="1">
                            <a:latin typeface="Cambria Math" panose="02040503050406030204" pitchFamily="18" charset="0"/>
                          </a:rPr>
                          <m:t>𝑔</m:t>
                        </m:r>
                      </m:den>
                    </m:f>
                  </m:oMath>
                </a14:m>
                <a:r>
                  <a:rPr lang="it-IT" sz="1400" dirty="0">
                    <a:latin typeface="Palatino Linotype" panose="02040502050505030304" pitchFamily="18" charset="0"/>
                  </a:rPr>
                  <a:t>e </a:t>
                </a:r>
                <a14:m>
                  <m:oMath xmlns:m="http://schemas.openxmlformats.org/officeDocument/2006/math">
                    <m:f>
                      <m:fPr>
                        <m:ctrlPr>
                          <a:rPr lang="it-IT" sz="1400" i="1">
                            <a:latin typeface="Cambria Math" panose="02040503050406030204" pitchFamily="18" charset="0"/>
                          </a:rPr>
                        </m:ctrlPr>
                      </m:fPr>
                      <m:num>
                        <m:r>
                          <a:rPr lang="it-IT" sz="1400" i="1">
                            <a:latin typeface="Cambria Math" panose="02040503050406030204" pitchFamily="18" charset="0"/>
                          </a:rPr>
                          <m:t>𝑑𝑠</m:t>
                        </m:r>
                      </m:num>
                      <m:den>
                        <m:r>
                          <a:rPr lang="it-IT" sz="1400" i="1">
                            <a:latin typeface="Cambria Math" panose="02040503050406030204" pitchFamily="18" charset="0"/>
                          </a:rPr>
                          <m:t>𝑑𝑥</m:t>
                        </m:r>
                      </m:den>
                    </m:f>
                    <m:r>
                      <a:rPr lang="it-IT" sz="1400" i="1">
                        <a:latin typeface="Cambria Math" panose="02040503050406030204" pitchFamily="18" charset="0"/>
                      </a:rPr>
                      <m:t>=</m:t>
                    </m:r>
                    <m:sSup>
                      <m:sSupPr>
                        <m:ctrlPr>
                          <a:rPr lang="it-IT" sz="1400" i="1">
                            <a:latin typeface="Cambria Math" panose="02040503050406030204" pitchFamily="18" charset="0"/>
                          </a:rPr>
                        </m:ctrlPr>
                      </m:sSupPr>
                      <m:e>
                        <m:r>
                          <a:rPr lang="it-IT" sz="1400" i="1">
                            <a:latin typeface="Cambria Math" panose="02040503050406030204" pitchFamily="18" charset="0"/>
                          </a:rPr>
                          <m:t>𝑠</m:t>
                        </m:r>
                      </m:e>
                      <m:sup>
                        <m:r>
                          <a:rPr lang="it-IT" sz="1400" i="1">
                            <a:latin typeface="Cambria Math" panose="02040503050406030204" pitchFamily="18" charset="0"/>
                          </a:rPr>
                          <m:t>′</m:t>
                        </m:r>
                      </m:sup>
                    </m:sSup>
                    <m:d>
                      <m:dPr>
                        <m:ctrlPr>
                          <a:rPr lang="it-IT" sz="1400" i="1">
                            <a:latin typeface="Cambria Math" panose="02040503050406030204" pitchFamily="18" charset="0"/>
                          </a:rPr>
                        </m:ctrlPr>
                      </m:dPr>
                      <m:e>
                        <m:r>
                          <a:rPr lang="it-IT" sz="1400" i="1">
                            <a:latin typeface="Cambria Math" panose="02040503050406030204" pitchFamily="18" charset="0"/>
                          </a:rPr>
                          <m:t>𝑥</m:t>
                        </m:r>
                      </m:e>
                    </m:d>
                    <m:r>
                      <a:rPr lang="it-IT" sz="1400" i="1">
                        <a:latin typeface="Cambria Math" panose="02040503050406030204" pitchFamily="18" charset="0"/>
                      </a:rPr>
                      <m:t> </m:t>
                    </m:r>
                  </m:oMath>
                </a14:m>
                <a:r>
                  <a:rPr lang="it-IT" sz="1400" dirty="0">
                    <a:latin typeface="Palatino Linotype" panose="02040502050505030304" pitchFamily="18" charset="0"/>
                  </a:rPr>
                  <a:t>per il significato geometrico di derivata</a:t>
                </a:r>
              </a:p>
            </p:txBody>
          </p:sp>
        </mc:Choice>
        <mc:Fallback xmlns="">
          <p:sp>
            <p:nvSpPr>
              <p:cNvPr id="40" name="CasellaDiTesto 39">
                <a:extLst>
                  <a:ext uri="{FF2B5EF4-FFF2-40B4-BE49-F238E27FC236}">
                    <a16:creationId xmlns:a16="http://schemas.microsoft.com/office/drawing/2014/main" id="{82C59EE1-743A-4260-8FFA-8EBFC0984BF3}"/>
                  </a:ext>
                </a:extLst>
              </p:cNvPr>
              <p:cNvSpPr txBox="1">
                <a:spLocks noRot="1" noChangeAspect="1" noMove="1" noResize="1" noEditPoints="1" noAdjustHandles="1" noChangeArrowheads="1" noChangeShapeType="1" noTextEdit="1"/>
              </p:cNvSpPr>
              <p:nvPr/>
            </p:nvSpPr>
            <p:spPr>
              <a:xfrm>
                <a:off x="0" y="4415212"/>
                <a:ext cx="3008223" cy="1214179"/>
              </a:xfrm>
              <a:prstGeom prst="rect">
                <a:avLst/>
              </a:prstGeom>
              <a:blipFill>
                <a:blip r:embed="rId5"/>
                <a:stretch>
                  <a:fillRect l="-609" r="-609" b="-11055"/>
                </a:stretch>
              </a:blipFill>
            </p:spPr>
            <p:txBody>
              <a:bodyPr/>
              <a:lstStyle/>
              <a:p>
                <a:r>
                  <a:rPr lang="it-IT">
                    <a:noFill/>
                  </a:rPr>
                  <a:t> </a:t>
                </a:r>
              </a:p>
            </p:txBody>
          </p:sp>
        </mc:Fallback>
      </mc:AlternateContent>
      <p:sp>
        <p:nvSpPr>
          <p:cNvPr id="41" name="CasellaDiTesto 40">
            <a:extLst>
              <a:ext uri="{FF2B5EF4-FFF2-40B4-BE49-F238E27FC236}">
                <a16:creationId xmlns:a16="http://schemas.microsoft.com/office/drawing/2014/main" id="{8EABB0C9-CB0C-4DC7-9C71-1180124D8F93}"/>
              </a:ext>
            </a:extLst>
          </p:cNvPr>
          <p:cNvSpPr txBox="1"/>
          <p:nvPr/>
        </p:nvSpPr>
        <p:spPr>
          <a:xfrm>
            <a:off x="3547478" y="4415212"/>
            <a:ext cx="3180936" cy="1351973"/>
          </a:xfrm>
          <a:prstGeom prst="rect">
            <a:avLst/>
          </a:prstGeom>
          <a:noFill/>
          <a:ln>
            <a:solidFill>
              <a:schemeClr val="tx1"/>
            </a:solidFill>
          </a:ln>
        </p:spPr>
        <p:txBody>
          <a:bodyPr wrap="square" rtlCol="0">
            <a:spAutoFit/>
          </a:bodyPr>
          <a:lstStyle/>
          <a:p>
            <a:pPr>
              <a:lnSpc>
                <a:spcPct val="150000"/>
              </a:lnSpc>
            </a:pPr>
            <a:r>
              <a:rPr lang="it-IT" sz="1400" dirty="0">
                <a:latin typeface="Palatino Linotype" panose="02040502050505030304" pitchFamily="18" charset="0"/>
              </a:rPr>
              <a:t>Risolvendo l’equazione differenziale ed effettuando ulteriori considerazioni ottengo l’equazione </a:t>
            </a:r>
            <a:r>
              <a:rPr lang="it-IT" sz="1400" b="1" u="sng" dirty="0">
                <a:latin typeface="Palatino Linotype" panose="02040502050505030304" pitchFamily="18" charset="0"/>
              </a:rPr>
              <a:t>canonica</a:t>
            </a:r>
            <a:r>
              <a:rPr lang="it-IT" sz="1400" dirty="0">
                <a:latin typeface="Palatino Linotype" panose="02040502050505030304" pitchFamily="18" charset="0"/>
              </a:rPr>
              <a:t> della catenaria:</a:t>
            </a:r>
          </a:p>
        </p:txBody>
      </p:sp>
      <p:cxnSp>
        <p:nvCxnSpPr>
          <p:cNvPr id="42" name="Connettore 2 41">
            <a:extLst>
              <a:ext uri="{FF2B5EF4-FFF2-40B4-BE49-F238E27FC236}">
                <a16:creationId xmlns:a16="http://schemas.microsoft.com/office/drawing/2014/main" id="{6D4B0F05-CC9B-43FA-A98D-EC98598E9FA2}"/>
              </a:ext>
            </a:extLst>
          </p:cNvPr>
          <p:cNvCxnSpPr>
            <a:cxnSpLocks/>
          </p:cNvCxnSpPr>
          <p:nvPr/>
        </p:nvCxnSpPr>
        <p:spPr>
          <a:xfrm>
            <a:off x="6728414" y="5087130"/>
            <a:ext cx="460774" cy="4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2 42">
            <a:extLst>
              <a:ext uri="{FF2B5EF4-FFF2-40B4-BE49-F238E27FC236}">
                <a16:creationId xmlns:a16="http://schemas.microsoft.com/office/drawing/2014/main" id="{27C9F98C-E082-451C-88C0-B56D57C28648}"/>
              </a:ext>
            </a:extLst>
          </p:cNvPr>
          <p:cNvCxnSpPr>
            <a:cxnSpLocks/>
          </p:cNvCxnSpPr>
          <p:nvPr/>
        </p:nvCxnSpPr>
        <p:spPr>
          <a:xfrm>
            <a:off x="3028950" y="5034901"/>
            <a:ext cx="518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CasellaDiTesto 47">
                <a:extLst>
                  <a:ext uri="{FF2B5EF4-FFF2-40B4-BE49-F238E27FC236}">
                    <a16:creationId xmlns:a16="http://schemas.microsoft.com/office/drawing/2014/main" id="{0FD709FA-8398-42D1-B31D-1FAB723873CD}"/>
                  </a:ext>
                </a:extLst>
              </p:cNvPr>
              <p:cNvSpPr txBox="1"/>
              <p:nvPr/>
            </p:nvSpPr>
            <p:spPr>
              <a:xfrm>
                <a:off x="7189188" y="4684886"/>
                <a:ext cx="1905000" cy="722698"/>
              </a:xfrm>
              <a:prstGeom prst="rect">
                <a:avLst/>
              </a:prstGeom>
              <a:noFill/>
              <a:ln>
                <a:solidFill>
                  <a:srgbClr val="FF0000"/>
                </a:solidFill>
              </a:ln>
            </p:spPr>
            <p:txBody>
              <a:bodyPr wrap="square" rtlCol="0">
                <a:spAutoFit/>
              </a:bodyPr>
              <a:lstStyle/>
              <a:p>
                <a:pPr algn="just">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r>
                        <a:rPr lang="it-IT" sz="1400" i="1">
                          <a:latin typeface="Cambria Math" panose="02040503050406030204" pitchFamily="18" charset="0"/>
                        </a:rPr>
                        <m:t>𝑦</m:t>
                      </m:r>
                      <m:r>
                        <a:rPr lang="it-IT" sz="1400" i="1">
                          <a:latin typeface="Cambria Math" panose="02040503050406030204" pitchFamily="18" charset="0"/>
                        </a:rPr>
                        <m:t>= </m:t>
                      </m:r>
                      <m:r>
                        <a:rPr lang="it-IT" sz="1400" i="1">
                          <a:latin typeface="Cambria Math" panose="02040503050406030204" pitchFamily="18" charset="0"/>
                        </a:rPr>
                        <m:t>𝜆</m:t>
                      </m:r>
                      <m:r>
                        <a:rPr lang="it-IT" sz="1400" i="1">
                          <a:latin typeface="Cambria Math" panose="02040503050406030204" pitchFamily="18" charset="0"/>
                        </a:rPr>
                        <m:t>∙</m:t>
                      </m:r>
                      <m:r>
                        <m:rPr>
                          <m:sty m:val="p"/>
                        </m:rPr>
                        <a:rPr lang="it-IT" sz="1400">
                          <a:latin typeface="Cambria Math" panose="02040503050406030204" pitchFamily="18" charset="0"/>
                        </a:rPr>
                        <m:t>cosh</m:t>
                      </m:r>
                      <m:r>
                        <a:rPr lang="it-IT" sz="1400" i="1">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𝑥</m:t>
                          </m:r>
                        </m:num>
                        <m:den>
                          <m:r>
                            <a:rPr lang="it-IT" sz="1400" i="1">
                              <a:latin typeface="Cambria Math" panose="02040503050406030204" pitchFamily="18" charset="0"/>
                            </a:rPr>
                            <m:t>𝜆</m:t>
                          </m:r>
                        </m:den>
                      </m:f>
                      <m:r>
                        <a:rPr lang="it-IT" sz="1400" i="1">
                          <a:latin typeface="Cambria Math" panose="02040503050406030204" pitchFamily="18" charset="0"/>
                        </a:rPr>
                        <m:t>)</m:t>
                      </m:r>
                    </m:oMath>
                  </m:oMathPara>
                </a14:m>
                <a:endParaRPr lang="it-IT" sz="1400" dirty="0"/>
              </a:p>
            </p:txBody>
          </p:sp>
        </mc:Choice>
        <mc:Fallback xmlns="">
          <p:sp>
            <p:nvSpPr>
              <p:cNvPr id="48" name="CasellaDiTesto 47">
                <a:extLst>
                  <a:ext uri="{FF2B5EF4-FFF2-40B4-BE49-F238E27FC236}">
                    <a16:creationId xmlns:a16="http://schemas.microsoft.com/office/drawing/2014/main" id="{0FD709FA-8398-42D1-B31D-1FAB723873CD}"/>
                  </a:ext>
                </a:extLst>
              </p:cNvPr>
              <p:cNvSpPr txBox="1">
                <a:spLocks noRot="1" noChangeAspect="1" noMove="1" noResize="1" noEditPoints="1" noAdjustHandles="1" noChangeArrowheads="1" noChangeShapeType="1" noTextEdit="1"/>
              </p:cNvSpPr>
              <p:nvPr/>
            </p:nvSpPr>
            <p:spPr>
              <a:xfrm>
                <a:off x="7189188" y="4684886"/>
                <a:ext cx="1905000" cy="722698"/>
              </a:xfrm>
              <a:prstGeom prst="rect">
                <a:avLst/>
              </a:prstGeom>
              <a:blipFill>
                <a:blip r:embed="rId6"/>
                <a:stretch>
                  <a:fillRect/>
                </a:stretch>
              </a:blipFill>
              <a:ln>
                <a:solidFill>
                  <a:srgbClr val="FF0000"/>
                </a:solidFill>
              </a:ln>
            </p:spPr>
            <p:txBody>
              <a:bodyPr/>
              <a:lstStyle/>
              <a:p>
                <a:r>
                  <a:rPr lang="it-IT">
                    <a:noFill/>
                  </a:rPr>
                  <a:t> </a:t>
                </a:r>
              </a:p>
            </p:txBody>
          </p:sp>
        </mc:Fallback>
      </mc:AlternateContent>
    </p:spTree>
    <p:extLst>
      <p:ext uri="{BB962C8B-B14F-4D97-AF65-F5344CB8AC3E}">
        <p14:creationId xmlns:p14="http://schemas.microsoft.com/office/powerpoint/2010/main" val="214304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29</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29</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6061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Equazioni delle grandezze richieste (pt. 1)</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E32DF439-E650-432F-A0A4-55FD4A2FEAF3}"/>
                  </a:ext>
                </a:extLst>
              </p:cNvPr>
              <p:cNvSpPr txBox="1"/>
              <p:nvPr/>
            </p:nvSpPr>
            <p:spPr>
              <a:xfrm>
                <a:off x="288572" y="967409"/>
                <a:ext cx="8736158" cy="5127558"/>
              </a:xfrm>
              <a:prstGeom prst="rect">
                <a:avLst/>
              </a:prstGeom>
              <a:noFill/>
            </p:spPr>
            <p:txBody>
              <a:bodyPr wrap="square" rtlCol="0">
                <a:spAutoFit/>
              </a:bodyPr>
              <a:lstStyle/>
              <a:p>
                <a:pPr>
                  <a:lnSpc>
                    <a:spcPct val="150000"/>
                  </a:lnSpc>
                </a:pPr>
                <a:r>
                  <a:rPr lang="it-IT" dirty="0">
                    <a:latin typeface="Palatino Linotype" panose="02040502050505030304" pitchFamily="18" charset="0"/>
                  </a:rPr>
                  <a:t>Avendo noti S (lunghezza campata), h</a:t>
                </a:r>
                <a:r>
                  <a:rPr lang="it-IT" baseline="-25000" dirty="0">
                    <a:latin typeface="Palatino Linotype" panose="02040502050505030304" pitchFamily="18" charset="0"/>
                  </a:rPr>
                  <a:t>1</a:t>
                </a:r>
                <a:r>
                  <a:rPr lang="it-IT" dirty="0">
                    <a:latin typeface="Palatino Linotype" panose="02040502050505030304" pitchFamily="18" charset="0"/>
                  </a:rPr>
                  <a:t>, h</a:t>
                </a:r>
                <a:r>
                  <a:rPr lang="it-IT" baseline="-25000" dirty="0">
                    <a:latin typeface="Palatino Linotype" panose="02040502050505030304" pitchFamily="18" charset="0"/>
                  </a:rPr>
                  <a:t>2</a:t>
                </a:r>
                <a:r>
                  <a:rPr lang="it-IT" dirty="0">
                    <a:latin typeface="Palatino Linotype" panose="02040502050505030304" pitchFamily="18" charset="0"/>
                  </a:rPr>
                  <a:t>, h (dislivello tra i supporti dei tralicci), c (costante della catenaria, caratterizzata anche da fattori ambientali </a:t>
                </a:r>
                <a:r>
                  <a:rPr lang="it-IT" dirty="0">
                    <a:latin typeface="Palatino Linotype" panose="02040502050505030304" pitchFamily="18" charset="0"/>
                    <a:sym typeface="Wingdings" panose="05000000000000000000" pitchFamily="2" charset="2"/>
                  </a:rPr>
                  <a:t> c(T)</a:t>
                </a:r>
                <a:r>
                  <a:rPr lang="it-IT" dirty="0">
                    <a:latin typeface="Palatino Linotype" panose="02040502050505030304" pitchFamily="18" charset="0"/>
                  </a:rPr>
                  <a:t>) sono in grado di determinare le grandezze richieste da Terna:</a:t>
                </a:r>
              </a:p>
              <a:p>
                <a:pPr marL="285750" indent="-285750">
                  <a:lnSpc>
                    <a:spcPct val="150000"/>
                  </a:lnSpc>
                  <a:buFont typeface="Arial" panose="020B0604020202020204" pitchFamily="34" charset="0"/>
                  <a:buChar char="•"/>
                </a:pPr>
                <a:r>
                  <a:rPr lang="it-IT" u="sng" dirty="0">
                    <a:latin typeface="Palatino Linotype" panose="02040502050505030304" pitchFamily="18" charset="0"/>
                  </a:rPr>
                  <a:t>Clearance to the ground</a:t>
                </a:r>
                <a:r>
                  <a:rPr lang="it-IT" dirty="0">
                    <a:latin typeface="Palatino Linotype" panose="02040502050505030304" pitchFamily="18" charset="0"/>
                  </a:rPr>
                  <a:t>:</a:t>
                </a:r>
              </a:p>
              <a:p>
                <a:pPr algn="ctr">
                  <a:lnSpc>
                    <a:spcPct val="150000"/>
                  </a:lnSpc>
                </a:pPr>
                <a:r>
                  <a:rPr lang="it-IT" sz="1400" dirty="0">
                    <a:latin typeface="Palatino Linotype" panose="02040502050505030304" pitchFamily="18" charset="0"/>
                  </a:rPr>
                  <a:t>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𝑦</m:t>
                        </m:r>
                      </m:e>
                      <m:sub>
                        <m:r>
                          <a:rPr lang="it-IT" i="1">
                            <a:latin typeface="Cambria Math" panose="02040503050406030204" pitchFamily="18" charset="0"/>
                          </a:rPr>
                          <m:t>𝑀𝐼𝑁</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h</m:t>
                        </m:r>
                      </m:e>
                      <m:sub>
                        <m:r>
                          <a:rPr lang="it-IT" i="1">
                            <a:latin typeface="Cambria Math" panose="02040503050406030204" pitchFamily="18" charset="0"/>
                          </a:rPr>
                          <m:t>1</m:t>
                        </m:r>
                      </m:sub>
                    </m:sSub>
                    <m:r>
                      <a:rPr lang="it-IT" i="1">
                        <a:latin typeface="Cambria Math" panose="02040503050406030204" pitchFamily="18" charset="0"/>
                      </a:rPr>
                      <m:t>−2</m:t>
                    </m:r>
                    <m:r>
                      <a:rPr lang="it-IT" i="1">
                        <a:latin typeface="Cambria Math" panose="02040503050406030204" pitchFamily="18" charset="0"/>
                      </a:rPr>
                      <m:t>𝑐</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𝑠𝑖𝑛h</m:t>
                        </m:r>
                      </m:e>
                      <m:sup>
                        <m:r>
                          <a:rPr lang="it-IT" i="1">
                            <a:latin typeface="Cambria Math" panose="02040503050406030204" pitchFamily="18" charset="0"/>
                          </a:rPr>
                          <m:t>2</m:t>
                        </m:r>
                      </m:sup>
                    </m:sSup>
                    <m:d>
                      <m:dPr>
                        <m:begChr m:val="{"/>
                        <m:endChr m:val="}"/>
                        <m:ctrlPr>
                          <a:rPr lang="it-IT" i="1">
                            <a:latin typeface="Cambria Math" panose="02040503050406030204" pitchFamily="18" charset="0"/>
                          </a:rPr>
                        </m:ctrlPr>
                      </m:dPr>
                      <m:e>
                        <m:f>
                          <m:fPr>
                            <m:ctrlPr>
                              <a:rPr lang="it-IT" i="1">
                                <a:latin typeface="Cambria Math" panose="02040503050406030204" pitchFamily="18" charset="0"/>
                              </a:rPr>
                            </m:ctrlPr>
                          </m:fPr>
                          <m:num>
                            <m:r>
                              <a:rPr lang="it-IT" i="1">
                                <a:latin typeface="Cambria Math" panose="02040503050406030204" pitchFamily="18" charset="0"/>
                              </a:rPr>
                              <m:t>1</m:t>
                            </m:r>
                          </m:num>
                          <m:den>
                            <m:r>
                              <a:rPr lang="it-IT" i="1">
                                <a:latin typeface="Cambria Math" panose="02040503050406030204" pitchFamily="18" charset="0"/>
                              </a:rPr>
                              <m:t>2</m:t>
                            </m:r>
                          </m:den>
                        </m:f>
                        <m:r>
                          <a:rPr lang="it-IT" i="1">
                            <a:latin typeface="Cambria Math" panose="02040503050406030204" pitchFamily="18" charset="0"/>
                          </a:rPr>
                          <m:t>∙</m:t>
                        </m:r>
                        <m:d>
                          <m:dPr>
                            <m:begChr m:val="["/>
                            <m:endChr m:val="]"/>
                            <m:ctrlPr>
                              <a:rPr lang="it-IT" i="1">
                                <a:latin typeface="Cambria Math" panose="02040503050406030204" pitchFamily="18" charset="0"/>
                              </a:rPr>
                            </m:ctrlPr>
                          </m:dPr>
                          <m:e>
                            <m:f>
                              <m:fPr>
                                <m:ctrlPr>
                                  <a:rPr lang="it-IT" i="1">
                                    <a:latin typeface="Cambria Math" panose="02040503050406030204" pitchFamily="18" charset="0"/>
                                  </a:rPr>
                                </m:ctrlPr>
                              </m:fPr>
                              <m:num>
                                <m:r>
                                  <a:rPr lang="it-IT" i="1">
                                    <a:latin typeface="Cambria Math" panose="02040503050406030204" pitchFamily="18" charset="0"/>
                                  </a:rPr>
                                  <m:t>𝑆</m:t>
                                </m:r>
                              </m:num>
                              <m:den>
                                <m:r>
                                  <a:rPr lang="it-IT" i="1">
                                    <a:latin typeface="Cambria Math" panose="02040503050406030204" pitchFamily="18" charset="0"/>
                                  </a:rPr>
                                  <m:t>2</m:t>
                                </m:r>
                                <m:r>
                                  <a:rPr lang="it-IT" i="1">
                                    <a:latin typeface="Cambria Math" panose="02040503050406030204" pitchFamily="18" charset="0"/>
                                  </a:rPr>
                                  <m:t>𝑐</m:t>
                                </m:r>
                              </m:den>
                            </m:f>
                            <m:r>
                              <a:rPr lang="it-IT" i="1">
                                <a:latin typeface="Cambria Math" panose="02040503050406030204" pitchFamily="18" charset="0"/>
                              </a:rPr>
                              <m:t>−</m:t>
                            </m:r>
                            <m:r>
                              <m:rPr>
                                <m:sty m:val="p"/>
                              </m:rPr>
                              <a:rPr lang="it-IT">
                                <a:latin typeface="Cambria Math" panose="02040503050406030204" pitchFamily="18" charset="0"/>
                              </a:rPr>
                              <m:t>arcsinh</m:t>
                            </m:r>
                            <m:r>
                              <a:rPr lang="it-IT" i="1">
                                <a:latin typeface="Cambria Math" panose="02040503050406030204" pitchFamily="18" charset="0"/>
                              </a:rPr>
                              <m:t>(</m:t>
                            </m:r>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h</m:t>
                                    </m:r>
                                  </m:e>
                                  <m:sub>
                                    <m:r>
                                      <a:rPr lang="it-IT" i="1">
                                        <a:latin typeface="Cambria Math" panose="02040503050406030204" pitchFamily="18" charset="0"/>
                                      </a:rPr>
                                      <m:t>2</m:t>
                                    </m:r>
                                  </m:sub>
                                </m:sSub>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h</m:t>
                                    </m:r>
                                  </m:e>
                                  <m:sub>
                                    <m:r>
                                      <a:rPr lang="it-IT" i="1">
                                        <a:latin typeface="Cambria Math" panose="02040503050406030204" pitchFamily="18" charset="0"/>
                                      </a:rPr>
                                      <m:t>1</m:t>
                                    </m:r>
                                  </m:sub>
                                </m:sSub>
                              </m:num>
                              <m:den>
                                <m:r>
                                  <a:rPr lang="it-IT" i="1">
                                    <a:latin typeface="Cambria Math" panose="02040503050406030204" pitchFamily="18" charset="0"/>
                                  </a:rPr>
                                  <m:t>2</m:t>
                                </m:r>
                                <m:r>
                                  <a:rPr lang="it-IT" i="1">
                                    <a:latin typeface="Cambria Math" panose="02040503050406030204" pitchFamily="18" charset="0"/>
                                  </a:rPr>
                                  <m:t>𝑐</m:t>
                                </m:r>
                                <m:r>
                                  <a:rPr lang="it-IT" i="1">
                                    <a:latin typeface="Cambria Math" panose="02040503050406030204" pitchFamily="18" charset="0"/>
                                  </a:rPr>
                                  <m:t>∙</m:t>
                                </m:r>
                                <m:r>
                                  <m:rPr>
                                    <m:sty m:val="p"/>
                                  </m:rPr>
                                  <a:rPr lang="it-IT">
                                    <a:latin typeface="Cambria Math" panose="02040503050406030204" pitchFamily="18" charset="0"/>
                                  </a:rPr>
                                  <m:t>sinh</m:t>
                                </m:r>
                                <m:r>
                                  <a:rPr lang="it-IT" i="1">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𝑆</m:t>
                                    </m:r>
                                  </m:num>
                                  <m:den>
                                    <m:r>
                                      <a:rPr lang="it-IT" i="1">
                                        <a:latin typeface="Cambria Math" panose="02040503050406030204" pitchFamily="18" charset="0"/>
                                      </a:rPr>
                                      <m:t>2</m:t>
                                    </m:r>
                                    <m:r>
                                      <a:rPr lang="it-IT" i="1">
                                        <a:latin typeface="Cambria Math" panose="02040503050406030204" pitchFamily="18" charset="0"/>
                                      </a:rPr>
                                      <m:t>𝑐</m:t>
                                    </m:r>
                                  </m:den>
                                </m:f>
                                <m:r>
                                  <a:rPr lang="it-IT" i="1">
                                    <a:latin typeface="Cambria Math" panose="02040503050406030204" pitchFamily="18" charset="0"/>
                                  </a:rPr>
                                  <m:t>)</m:t>
                                </m:r>
                              </m:den>
                            </m:f>
                            <m:r>
                              <a:rPr lang="it-IT" i="1">
                                <a:latin typeface="Cambria Math" panose="02040503050406030204" pitchFamily="18" charset="0"/>
                              </a:rPr>
                              <m:t>)</m:t>
                            </m:r>
                          </m:e>
                        </m:d>
                      </m:e>
                    </m:d>
                  </m:oMath>
                </a14:m>
                <a:endParaRPr lang="it-IT" sz="1400" dirty="0">
                  <a:latin typeface="Palatino Linotype" panose="02040502050505030304" pitchFamily="18" charset="0"/>
                </a:endParaRPr>
              </a:p>
              <a:p>
                <a:pPr marL="285750" indent="-285750">
                  <a:lnSpc>
                    <a:spcPct val="150000"/>
                  </a:lnSpc>
                  <a:buFont typeface="Arial" panose="020B0604020202020204" pitchFamily="34" charset="0"/>
                  <a:buChar char="•"/>
                </a:pPr>
                <a:r>
                  <a:rPr lang="it-IT" u="sng" dirty="0">
                    <a:latin typeface="Palatino Linotype" panose="02040502050505030304" pitchFamily="18" charset="0"/>
                  </a:rPr>
                  <a:t>Freccia massima</a:t>
                </a:r>
                <a:r>
                  <a:rPr lang="it-IT" dirty="0">
                    <a:latin typeface="Palatino Linotype" panose="02040502050505030304" pitchFamily="18" charset="0"/>
                  </a:rPr>
                  <a:t>:</a:t>
                </a:r>
              </a:p>
              <a:p>
                <a:pPr>
                  <a:lnSpc>
                    <a:spcPct val="150000"/>
                  </a:lnSpc>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𝐷</m:t>
                          </m:r>
                        </m:e>
                        <m:sub>
                          <m:r>
                            <a:rPr lang="it-IT" sz="1400" b="0" i="1" smtClean="0">
                              <a:latin typeface="Cambria Math" panose="02040503050406030204" pitchFamily="18" charset="0"/>
                            </a:rPr>
                            <m:t>𝑚𝑎𝑥</m:t>
                          </m:r>
                        </m:sub>
                      </m:sSub>
                      <m:r>
                        <a:rPr lang="it-IT" sz="1400" b="0" i="1" smtClean="0">
                          <a:latin typeface="Cambria Math" panose="02040503050406030204" pitchFamily="18" charset="0"/>
                        </a:rPr>
                        <m:t>=</m:t>
                      </m:r>
                      <m:r>
                        <a:rPr lang="it-IT" sz="1400" i="1">
                          <a:latin typeface="Cambria Math" panose="02040503050406030204" pitchFamily="18" charset="0"/>
                        </a:rPr>
                        <m:t>2</m:t>
                      </m:r>
                      <m:r>
                        <a:rPr lang="it-IT" sz="1400" b="0" i="1" smtClean="0">
                          <a:latin typeface="Cambria Math" panose="02040503050406030204" pitchFamily="18" charset="0"/>
                        </a:rPr>
                        <m:t>𝑐</m:t>
                      </m:r>
                      <m:r>
                        <a:rPr lang="it-IT" sz="1400" b="0" i="1" smtClean="0">
                          <a:latin typeface="Cambria Math" panose="02040503050406030204" pitchFamily="18" charset="0"/>
                        </a:rPr>
                        <m:t> ∙ </m:t>
                      </m:r>
                      <m:d>
                        <m:dPr>
                          <m:ctrlPr>
                            <a:rPr lang="it-IT" sz="1400" b="0" i="1" smtClean="0">
                              <a:latin typeface="Cambria Math" panose="02040503050406030204" pitchFamily="18" charset="0"/>
                              <a:ea typeface="Cambria Math" panose="02040503050406030204" pitchFamily="18" charset="0"/>
                            </a:rPr>
                          </m:ctrlPr>
                        </m:dPr>
                        <m:e>
                          <m:eqArr>
                            <m:eqArrPr>
                              <m:ctrlPr>
                                <a:rPr lang="it-IT" sz="1400" b="0" i="1" smtClean="0">
                                  <a:latin typeface="Cambria Math" panose="02040503050406030204" pitchFamily="18" charset="0"/>
                                  <a:ea typeface="Cambria Math" panose="02040503050406030204" pitchFamily="18" charset="0"/>
                                </a:rPr>
                              </m:ctrlPr>
                            </m:eqArrPr>
                            <m:e>
                              <m:f>
                                <m:fPr>
                                  <m:ctrlPr>
                                    <a:rPr lang="it-IT" sz="1400" b="0" i="1" smtClean="0">
                                      <a:latin typeface="Cambria Math" panose="02040503050406030204" pitchFamily="18" charset="0"/>
                                      <a:ea typeface="Cambria Math" panose="02040503050406030204" pitchFamily="18" charset="0"/>
                                    </a:rPr>
                                  </m:ctrlPr>
                                </m:fPr>
                                <m:num>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h</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h</m:t>
                                      </m:r>
                                    </m:e>
                                    <m:sub>
                                      <m:r>
                                        <a:rPr lang="it-IT" sz="1400" b="0" i="1" smtClean="0">
                                          <a:latin typeface="Cambria Math" panose="02040503050406030204" pitchFamily="18" charset="0"/>
                                          <a:ea typeface="Cambria Math" panose="02040503050406030204" pitchFamily="18" charset="0"/>
                                        </a:rPr>
                                        <m:t>1</m:t>
                                      </m:r>
                                    </m:sub>
                                  </m:sSub>
                                </m:num>
                                <m:den>
                                  <m:r>
                                    <a:rPr lang="it-IT" sz="1400" b="0" i="1" smtClean="0">
                                      <a:latin typeface="Cambria Math" panose="02040503050406030204" pitchFamily="18" charset="0"/>
                                      <a:ea typeface="Cambria Math" panose="02040503050406030204" pitchFamily="18" charset="0"/>
                                    </a:rPr>
                                    <m:t>2</m:t>
                                  </m:r>
                                  <m:r>
                                    <a:rPr lang="it-IT" sz="1400" b="0" i="1" smtClean="0">
                                      <a:latin typeface="Cambria Math" panose="02040503050406030204" pitchFamily="18" charset="0"/>
                                      <a:ea typeface="Cambria Math" panose="02040503050406030204" pitchFamily="18" charset="0"/>
                                    </a:rPr>
                                    <m:t>𝑆</m:t>
                                  </m:r>
                                </m:den>
                              </m:f>
                              <m:d>
                                <m:dPr>
                                  <m:begChr m:val="["/>
                                  <m:endChr m:val="]"/>
                                  <m:ctrlPr>
                                    <a:rPr lang="it-IT" sz="1400" b="0" i="1" smtClean="0">
                                      <a:latin typeface="Cambria Math" panose="02040503050406030204" pitchFamily="18" charset="0"/>
                                      <a:ea typeface="Cambria Math" panose="02040503050406030204" pitchFamily="18" charset="0"/>
                                    </a:rPr>
                                  </m:ctrlPr>
                                </m:dPr>
                                <m:e>
                                  <m:f>
                                    <m:fPr>
                                      <m:ctrlPr>
                                        <a:rPr lang="it-IT" sz="1400" b="0" i="1" smtClean="0">
                                          <a:latin typeface="Cambria Math" panose="02040503050406030204" pitchFamily="18" charset="0"/>
                                          <a:ea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𝑆</m:t>
                                      </m:r>
                                    </m:num>
                                    <m:den>
                                      <m:r>
                                        <a:rPr lang="it-IT" sz="1400" b="0" i="1" smtClean="0">
                                          <a:latin typeface="Cambria Math" panose="02040503050406030204" pitchFamily="18" charset="0"/>
                                          <a:ea typeface="Cambria Math" panose="02040503050406030204" pitchFamily="18" charset="0"/>
                                        </a:rPr>
                                        <m:t>2</m:t>
                                      </m:r>
                                      <m:r>
                                        <a:rPr lang="it-IT" sz="1400" b="0" i="1" smtClean="0">
                                          <a:latin typeface="Cambria Math" panose="02040503050406030204" pitchFamily="18" charset="0"/>
                                          <a:ea typeface="Cambria Math" panose="02040503050406030204" pitchFamily="18" charset="0"/>
                                        </a:rPr>
                                        <m:t>𝑐</m:t>
                                      </m:r>
                                    </m:den>
                                  </m:f>
                                  <m:r>
                                    <a:rPr lang="it-IT" sz="1400" b="0" i="1" smtClean="0">
                                      <a:latin typeface="Cambria Math" panose="02040503050406030204" pitchFamily="18" charset="0"/>
                                      <a:ea typeface="Cambria Math" panose="02040503050406030204" pitchFamily="18" charset="0"/>
                                    </a:rPr>
                                    <m:t>−</m:t>
                                  </m:r>
                                  <m:func>
                                    <m:funcPr>
                                      <m:ctrlPr>
                                        <a:rPr lang="it-IT" sz="1400" b="0" i="1" smtClean="0">
                                          <a:latin typeface="Cambria Math" panose="02040503050406030204" pitchFamily="18" charset="0"/>
                                          <a:ea typeface="Cambria Math" panose="02040503050406030204" pitchFamily="18" charset="0"/>
                                        </a:rPr>
                                      </m:ctrlPr>
                                    </m:funcPr>
                                    <m:fName>
                                      <m:r>
                                        <m:rPr>
                                          <m:sty m:val="p"/>
                                        </m:rPr>
                                        <a:rPr lang="it-IT" sz="1400" b="0" i="0" smtClean="0">
                                          <a:latin typeface="Cambria Math" panose="02040503050406030204" pitchFamily="18" charset="0"/>
                                          <a:ea typeface="Cambria Math" panose="02040503050406030204" pitchFamily="18" charset="0"/>
                                        </a:rPr>
                                        <m:t>arcsinh</m:t>
                                      </m:r>
                                    </m:fName>
                                    <m:e>
                                      <m:d>
                                        <m:dPr>
                                          <m:ctrlPr>
                                            <a:rPr lang="it-IT" sz="1400" b="0" i="1" smtClean="0">
                                              <a:latin typeface="Cambria Math" panose="02040503050406030204" pitchFamily="18" charset="0"/>
                                              <a:ea typeface="Cambria Math" panose="02040503050406030204" pitchFamily="18" charset="0"/>
                                            </a:rPr>
                                          </m:ctrlPr>
                                        </m:dPr>
                                        <m:e>
                                          <m:f>
                                            <m:fPr>
                                              <m:ctrlPr>
                                                <a:rPr lang="it-IT" sz="1400" i="1">
                                                  <a:latin typeface="Cambria Math" panose="02040503050406030204" pitchFamily="18" charset="0"/>
                                                  <a:ea typeface="Cambria Math" panose="02040503050406030204" pitchFamily="18" charset="0"/>
                                                </a:rPr>
                                              </m:ctrlPr>
                                            </m:fPr>
                                            <m:num>
                                              <m:sSub>
                                                <m:sSubPr>
                                                  <m:ctrlPr>
                                                    <a:rPr lang="it-IT" sz="1400" i="1">
                                                      <a:latin typeface="Cambria Math" panose="02040503050406030204" pitchFamily="18" charset="0"/>
                                                      <a:ea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h</m:t>
                                                  </m:r>
                                                </m:e>
                                                <m:sub>
                                                  <m:r>
                                                    <a:rPr lang="it-IT" sz="1400" i="1">
                                                      <a:latin typeface="Cambria Math" panose="02040503050406030204" pitchFamily="18" charset="0"/>
                                                      <a:ea typeface="Cambria Math" panose="02040503050406030204" pitchFamily="18" charset="0"/>
                                                    </a:rPr>
                                                    <m:t>2</m:t>
                                                  </m:r>
                                                </m:sub>
                                              </m:sSub>
                                              <m:r>
                                                <a:rPr lang="it-IT" sz="1400" i="1">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h</m:t>
                                                  </m:r>
                                                </m:e>
                                                <m:sub>
                                                  <m:r>
                                                    <a:rPr lang="it-IT" sz="1400" i="1">
                                                      <a:latin typeface="Cambria Math" panose="02040503050406030204" pitchFamily="18" charset="0"/>
                                                      <a:ea typeface="Cambria Math" panose="02040503050406030204" pitchFamily="18" charset="0"/>
                                                    </a:rPr>
                                                    <m:t>1</m:t>
                                                  </m:r>
                                                </m:sub>
                                              </m:sSub>
                                            </m:num>
                                            <m:den>
                                              <m:r>
                                                <a:rPr lang="it-IT" sz="1400" i="1">
                                                  <a:latin typeface="Cambria Math" panose="02040503050406030204" pitchFamily="18" charset="0"/>
                                                  <a:ea typeface="Cambria Math" panose="02040503050406030204" pitchFamily="18" charset="0"/>
                                                </a:rPr>
                                                <m:t>2</m:t>
                                              </m:r>
                                              <m:r>
                                                <a:rPr lang="it-IT" sz="1400" b="0" i="1" smtClean="0">
                                                  <a:latin typeface="Cambria Math" panose="02040503050406030204" pitchFamily="18" charset="0"/>
                                                  <a:ea typeface="Cambria Math" panose="02040503050406030204" pitchFamily="18" charset="0"/>
                                                </a:rPr>
                                                <m:t>𝑐</m:t>
                                              </m:r>
                                              <m:r>
                                                <a:rPr lang="it-IT" sz="1400" b="0" i="1" smtClean="0">
                                                  <a:latin typeface="Cambria Math" panose="02040503050406030204" pitchFamily="18" charset="0"/>
                                                  <a:ea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𝑠𝑖𝑛h</m:t>
                                              </m:r>
                                              <m:d>
                                                <m:dPr>
                                                  <m:ctrlPr>
                                                    <a:rPr lang="it-IT" sz="1400" b="0" i="1" smtClean="0">
                                                      <a:latin typeface="Cambria Math" panose="02040503050406030204" pitchFamily="18" charset="0"/>
                                                      <a:ea typeface="Cambria Math" panose="02040503050406030204" pitchFamily="18" charset="0"/>
                                                    </a:rPr>
                                                  </m:ctrlPr>
                                                </m:dPr>
                                                <m:e>
                                                  <m:f>
                                                    <m:fPr>
                                                      <m:ctrlPr>
                                                        <a:rPr lang="it-IT" sz="1400" i="1">
                                                          <a:latin typeface="Cambria Math" panose="02040503050406030204" pitchFamily="18" charset="0"/>
                                                          <a:ea typeface="Cambria Math" panose="02040503050406030204" pitchFamily="18" charset="0"/>
                                                        </a:rPr>
                                                      </m:ctrlPr>
                                                    </m:fPr>
                                                    <m:num>
                                                      <m:r>
                                                        <a:rPr lang="it-IT" sz="1400" i="1">
                                                          <a:latin typeface="Cambria Math" panose="02040503050406030204" pitchFamily="18" charset="0"/>
                                                          <a:ea typeface="Cambria Math" panose="02040503050406030204" pitchFamily="18" charset="0"/>
                                                        </a:rPr>
                                                        <m:t>𝑆</m:t>
                                                      </m:r>
                                                    </m:num>
                                                    <m:den>
                                                      <m:r>
                                                        <a:rPr lang="it-IT" sz="1400" i="1">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𝑐</m:t>
                                                      </m:r>
                                                    </m:den>
                                                  </m:f>
                                                </m:e>
                                              </m:d>
                                            </m:den>
                                          </m:f>
                                        </m:e>
                                      </m:d>
                                    </m:e>
                                  </m:func>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𝑎𝑟𝑐𝑠𝑖𝑛h</m:t>
                                  </m:r>
                                  <m:d>
                                    <m:dPr>
                                      <m:ctrlPr>
                                        <a:rPr lang="it-IT" sz="1400" b="0" i="1" smtClean="0">
                                          <a:latin typeface="Cambria Math" panose="02040503050406030204" pitchFamily="18" charset="0"/>
                                          <a:ea typeface="Cambria Math" panose="02040503050406030204" pitchFamily="18" charset="0"/>
                                        </a:rPr>
                                      </m:ctrlPr>
                                    </m:dPr>
                                    <m:e>
                                      <m:f>
                                        <m:fPr>
                                          <m:ctrlPr>
                                            <a:rPr lang="it-IT" sz="1400" i="1">
                                              <a:latin typeface="Cambria Math" panose="02040503050406030204" pitchFamily="18" charset="0"/>
                                              <a:ea typeface="Cambria Math" panose="02040503050406030204" pitchFamily="18" charset="0"/>
                                            </a:rPr>
                                          </m:ctrlPr>
                                        </m:fPr>
                                        <m:num>
                                          <m:sSub>
                                            <m:sSubPr>
                                              <m:ctrlPr>
                                                <a:rPr lang="it-IT" sz="1400" i="1">
                                                  <a:latin typeface="Cambria Math" panose="02040503050406030204" pitchFamily="18" charset="0"/>
                                                  <a:ea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h</m:t>
                                              </m:r>
                                            </m:e>
                                            <m:sub>
                                              <m:r>
                                                <a:rPr lang="it-IT" sz="1400" i="1">
                                                  <a:latin typeface="Cambria Math" panose="02040503050406030204" pitchFamily="18" charset="0"/>
                                                  <a:ea typeface="Cambria Math" panose="02040503050406030204" pitchFamily="18" charset="0"/>
                                                </a:rPr>
                                                <m:t>2</m:t>
                                              </m:r>
                                            </m:sub>
                                          </m:sSub>
                                          <m:r>
                                            <a:rPr lang="it-IT" sz="1400" i="1">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h</m:t>
                                              </m:r>
                                            </m:e>
                                            <m:sub>
                                              <m:r>
                                                <a:rPr lang="it-IT" sz="1400" i="1">
                                                  <a:latin typeface="Cambria Math" panose="02040503050406030204" pitchFamily="18" charset="0"/>
                                                  <a:ea typeface="Cambria Math" panose="02040503050406030204" pitchFamily="18" charset="0"/>
                                                </a:rPr>
                                                <m:t>1</m:t>
                                              </m:r>
                                            </m:sub>
                                          </m:sSub>
                                        </m:num>
                                        <m:den>
                                          <m:r>
                                            <a:rPr lang="it-IT" sz="1400" i="1">
                                              <a:latin typeface="Cambria Math" panose="02040503050406030204" pitchFamily="18" charset="0"/>
                                              <a:ea typeface="Cambria Math" panose="02040503050406030204" pitchFamily="18" charset="0"/>
                                            </a:rPr>
                                            <m:t>2</m:t>
                                          </m:r>
                                          <m:r>
                                            <a:rPr lang="it-IT" sz="1400" b="0" i="1" smtClean="0">
                                              <a:latin typeface="Cambria Math" panose="02040503050406030204" pitchFamily="18" charset="0"/>
                                              <a:ea typeface="Cambria Math" panose="02040503050406030204" pitchFamily="18" charset="0"/>
                                            </a:rPr>
                                            <m:t>𝑆</m:t>
                                          </m:r>
                                        </m:den>
                                      </m:f>
                                    </m:e>
                                  </m:d>
                                </m:e>
                              </m:d>
                              <m:r>
                                <a:rPr lang="it-IT" sz="1400" b="0" i="1" smtClean="0">
                                  <a:latin typeface="Cambria Math" panose="02040503050406030204" pitchFamily="18" charset="0"/>
                                  <a:ea typeface="Cambria Math" panose="02040503050406030204" pitchFamily="18" charset="0"/>
                                </a:rPr>
                                <m:t>−</m:t>
                              </m:r>
                              <m:sSup>
                                <m:sSupPr>
                                  <m:ctrlPr>
                                    <a:rPr lang="it-IT" sz="1400" b="0" i="1" smtClean="0">
                                      <a:latin typeface="Cambria Math" panose="02040503050406030204" pitchFamily="18" charset="0"/>
                                      <a:ea typeface="Cambria Math" panose="02040503050406030204" pitchFamily="18" charset="0"/>
                                    </a:rPr>
                                  </m:ctrlPr>
                                </m:sSupPr>
                                <m:e>
                                  <m:r>
                                    <a:rPr lang="it-IT" sz="1400" b="0" i="1" smtClean="0">
                                      <a:latin typeface="Cambria Math" panose="02040503050406030204" pitchFamily="18" charset="0"/>
                                      <a:ea typeface="Cambria Math" panose="02040503050406030204" pitchFamily="18" charset="0"/>
                                    </a:rPr>
                                    <m:t>𝑠𝑖𝑛h</m:t>
                                  </m:r>
                                </m:e>
                                <m:sup>
                                  <m:r>
                                    <a:rPr lang="it-IT" sz="1400" b="0" i="1" smtClean="0">
                                      <a:latin typeface="Cambria Math" panose="02040503050406030204" pitchFamily="18" charset="0"/>
                                      <a:ea typeface="Cambria Math" panose="02040503050406030204" pitchFamily="18" charset="0"/>
                                    </a:rPr>
                                    <m:t>2</m:t>
                                  </m:r>
                                </m:sup>
                              </m:sSup>
                              <m:d>
                                <m:dPr>
                                  <m:ctrlPr>
                                    <a:rPr lang="it-IT" sz="1400" b="0" i="1" smtClean="0">
                                      <a:latin typeface="Cambria Math" panose="02040503050406030204" pitchFamily="18" charset="0"/>
                                      <a:ea typeface="Cambria Math" panose="02040503050406030204" pitchFamily="18" charset="0"/>
                                    </a:rPr>
                                  </m:ctrlPr>
                                </m:dPr>
                                <m:e>
                                  <m:f>
                                    <m:fPr>
                                      <m:ctrlPr>
                                        <a:rPr lang="it-IT" sz="1400" b="0" i="1" smtClean="0">
                                          <a:latin typeface="Cambria Math" panose="02040503050406030204" pitchFamily="18" charset="0"/>
                                          <a:ea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1</m:t>
                                      </m:r>
                                    </m:num>
                                    <m:den>
                                      <m:r>
                                        <a:rPr lang="it-IT" sz="1400" b="0" i="1" smtClean="0">
                                          <a:latin typeface="Cambria Math" panose="02040503050406030204" pitchFamily="18" charset="0"/>
                                          <a:ea typeface="Cambria Math" panose="02040503050406030204" pitchFamily="18" charset="0"/>
                                        </a:rPr>
                                        <m:t>2</m:t>
                                      </m:r>
                                    </m:den>
                                  </m:f>
                                  <m:r>
                                    <a:rPr lang="it-IT" sz="1400" i="1">
                                      <a:latin typeface="Cambria Math" panose="02040503050406030204" pitchFamily="18" charset="0"/>
                                      <a:ea typeface="Cambria Math" panose="02040503050406030204" pitchFamily="18" charset="0"/>
                                    </a:rPr>
                                    <m:t>𝑎𝑟𝑐𝑠𝑖𝑛h</m:t>
                                  </m:r>
                                  <m:d>
                                    <m:dPr>
                                      <m:ctrlPr>
                                        <a:rPr lang="it-IT" sz="1400" i="1">
                                          <a:latin typeface="Cambria Math" panose="02040503050406030204" pitchFamily="18" charset="0"/>
                                          <a:ea typeface="Cambria Math" panose="02040503050406030204" pitchFamily="18" charset="0"/>
                                        </a:rPr>
                                      </m:ctrlPr>
                                    </m:dPr>
                                    <m:e>
                                      <m:f>
                                        <m:fPr>
                                          <m:ctrlPr>
                                            <a:rPr lang="it-IT" sz="1400" i="1">
                                              <a:latin typeface="Cambria Math" panose="02040503050406030204" pitchFamily="18" charset="0"/>
                                              <a:ea typeface="Cambria Math" panose="02040503050406030204" pitchFamily="18" charset="0"/>
                                            </a:rPr>
                                          </m:ctrlPr>
                                        </m:fPr>
                                        <m:num>
                                          <m:sSub>
                                            <m:sSubPr>
                                              <m:ctrlPr>
                                                <a:rPr lang="it-IT" sz="1400" i="1">
                                                  <a:latin typeface="Cambria Math" panose="02040503050406030204" pitchFamily="18" charset="0"/>
                                                  <a:ea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h</m:t>
                                              </m:r>
                                            </m:e>
                                            <m:sub>
                                              <m:r>
                                                <a:rPr lang="it-IT" sz="1400" i="1">
                                                  <a:latin typeface="Cambria Math" panose="02040503050406030204" pitchFamily="18" charset="0"/>
                                                  <a:ea typeface="Cambria Math" panose="02040503050406030204" pitchFamily="18" charset="0"/>
                                                </a:rPr>
                                                <m:t>2</m:t>
                                              </m:r>
                                            </m:sub>
                                          </m:sSub>
                                          <m:r>
                                            <a:rPr lang="it-IT" sz="1400" i="1">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h</m:t>
                                              </m:r>
                                            </m:e>
                                            <m:sub>
                                              <m:r>
                                                <a:rPr lang="it-IT" sz="1400" i="1">
                                                  <a:latin typeface="Cambria Math" panose="02040503050406030204" pitchFamily="18" charset="0"/>
                                                  <a:ea typeface="Cambria Math" panose="02040503050406030204" pitchFamily="18" charset="0"/>
                                                </a:rPr>
                                                <m:t>1</m:t>
                                              </m:r>
                                            </m:sub>
                                          </m:sSub>
                                        </m:num>
                                        <m:den>
                                          <m:r>
                                            <a:rPr lang="it-IT" sz="1400" i="1">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𝑆</m:t>
                                          </m:r>
                                        </m:den>
                                      </m:f>
                                    </m:e>
                                  </m:d>
                                </m:e>
                              </m:d>
                              <m:r>
                                <a:rPr lang="it-IT" sz="1400" b="0" i="1" smtClean="0">
                                  <a:latin typeface="Cambria Math" panose="02040503050406030204" pitchFamily="18" charset="0"/>
                                  <a:ea typeface="Cambria Math" panose="02040503050406030204" pitchFamily="18" charset="0"/>
                                </a:rPr>
                                <m:t>+</m:t>
                              </m:r>
                            </m:e>
                            <m:e>
                              <m:sSup>
                                <m:sSupPr>
                                  <m:ctrlPr>
                                    <a:rPr lang="it-IT" sz="1400" i="1">
                                      <a:latin typeface="Cambria Math" panose="02040503050406030204" pitchFamily="18" charset="0"/>
                                      <a:ea typeface="Cambria Math" panose="02040503050406030204" pitchFamily="18" charset="0"/>
                                    </a:rPr>
                                  </m:ctrlPr>
                                </m:sSupPr>
                                <m:e>
                                  <m:r>
                                    <a:rPr lang="it-IT" sz="1400" i="1">
                                      <a:latin typeface="Cambria Math" panose="02040503050406030204" pitchFamily="18" charset="0"/>
                                      <a:ea typeface="Cambria Math" panose="02040503050406030204" pitchFamily="18" charset="0"/>
                                    </a:rPr>
                                    <m:t>𝑠𝑖𝑛h</m:t>
                                  </m:r>
                                </m:e>
                                <m:sup>
                                  <m:r>
                                    <a:rPr lang="it-IT" sz="1400" i="1">
                                      <a:latin typeface="Cambria Math" panose="02040503050406030204" pitchFamily="18" charset="0"/>
                                      <a:ea typeface="Cambria Math" panose="02040503050406030204" pitchFamily="18" charset="0"/>
                                    </a:rPr>
                                    <m:t>2</m:t>
                                  </m:r>
                                </m:sup>
                              </m:sSup>
                              <m:d>
                                <m:dPr>
                                  <m:begChr m:val="{"/>
                                  <m:endChr m:val="}"/>
                                  <m:ctrlPr>
                                    <a:rPr lang="it-IT" sz="1400" i="1" smtClean="0">
                                      <a:latin typeface="Cambria Math" panose="02040503050406030204" pitchFamily="18" charset="0"/>
                                      <a:ea typeface="Cambria Math" panose="02040503050406030204" pitchFamily="18" charset="0"/>
                                    </a:rPr>
                                  </m:ctrlPr>
                                </m:dPr>
                                <m:e>
                                  <m:f>
                                    <m:fPr>
                                      <m:ctrlPr>
                                        <a:rPr lang="it-IT" sz="1400" i="1" smtClean="0">
                                          <a:latin typeface="Cambria Math" panose="02040503050406030204" pitchFamily="18" charset="0"/>
                                          <a:ea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1</m:t>
                                      </m:r>
                                    </m:num>
                                    <m:den>
                                      <m:r>
                                        <a:rPr lang="it-IT" sz="1400" b="0" i="1" smtClean="0">
                                          <a:latin typeface="Cambria Math" panose="02040503050406030204" pitchFamily="18" charset="0"/>
                                          <a:ea typeface="Cambria Math" panose="02040503050406030204" pitchFamily="18" charset="0"/>
                                        </a:rPr>
                                        <m:t>2</m:t>
                                      </m:r>
                                    </m:den>
                                  </m:f>
                                  <m:d>
                                    <m:dPr>
                                      <m:begChr m:val="["/>
                                      <m:endChr m:val="]"/>
                                      <m:ctrlPr>
                                        <a:rPr lang="it-IT" sz="1400" i="1" smtClean="0">
                                          <a:latin typeface="Cambria Math" panose="02040503050406030204" pitchFamily="18" charset="0"/>
                                          <a:ea typeface="Cambria Math" panose="02040503050406030204" pitchFamily="18" charset="0"/>
                                        </a:rPr>
                                      </m:ctrlPr>
                                    </m:dPr>
                                    <m:e>
                                      <m:f>
                                        <m:fPr>
                                          <m:ctrlPr>
                                            <a:rPr lang="it-IT" sz="1400" i="1">
                                              <a:latin typeface="Cambria Math" panose="02040503050406030204" pitchFamily="18" charset="0"/>
                                              <a:ea typeface="Cambria Math" panose="02040503050406030204" pitchFamily="18" charset="0"/>
                                            </a:rPr>
                                          </m:ctrlPr>
                                        </m:fPr>
                                        <m:num>
                                          <m:r>
                                            <a:rPr lang="it-IT" sz="1400" i="1">
                                              <a:latin typeface="Cambria Math" panose="02040503050406030204" pitchFamily="18" charset="0"/>
                                              <a:ea typeface="Cambria Math" panose="02040503050406030204" pitchFamily="18" charset="0"/>
                                            </a:rPr>
                                            <m:t>𝑆</m:t>
                                          </m:r>
                                        </m:num>
                                        <m:den>
                                          <m:r>
                                            <a:rPr lang="it-IT" sz="1400" i="1">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𝑐</m:t>
                                          </m:r>
                                        </m:den>
                                      </m:f>
                                      <m:r>
                                        <a:rPr lang="it-IT" sz="1400" i="1">
                                          <a:latin typeface="Cambria Math" panose="02040503050406030204" pitchFamily="18" charset="0"/>
                                          <a:ea typeface="Cambria Math" panose="02040503050406030204" pitchFamily="18" charset="0"/>
                                        </a:rPr>
                                        <m:t>−</m:t>
                                      </m:r>
                                      <m:func>
                                        <m:funcPr>
                                          <m:ctrlPr>
                                            <a:rPr lang="it-IT" sz="1400" i="1">
                                              <a:latin typeface="Cambria Math" panose="02040503050406030204" pitchFamily="18" charset="0"/>
                                              <a:ea typeface="Cambria Math" panose="02040503050406030204" pitchFamily="18" charset="0"/>
                                            </a:rPr>
                                          </m:ctrlPr>
                                        </m:funcPr>
                                        <m:fName>
                                          <m:r>
                                            <m:rPr>
                                              <m:sty m:val="p"/>
                                            </m:rPr>
                                            <a:rPr lang="it-IT" sz="1400">
                                              <a:latin typeface="Cambria Math" panose="02040503050406030204" pitchFamily="18" charset="0"/>
                                              <a:ea typeface="Cambria Math" panose="02040503050406030204" pitchFamily="18" charset="0"/>
                                            </a:rPr>
                                            <m:t>arcsinh</m:t>
                                          </m:r>
                                        </m:fName>
                                        <m:e>
                                          <m:d>
                                            <m:dPr>
                                              <m:ctrlPr>
                                                <a:rPr lang="it-IT" sz="1400" i="1">
                                                  <a:latin typeface="Cambria Math" panose="02040503050406030204" pitchFamily="18" charset="0"/>
                                                  <a:ea typeface="Cambria Math" panose="02040503050406030204" pitchFamily="18" charset="0"/>
                                                </a:rPr>
                                              </m:ctrlPr>
                                            </m:dPr>
                                            <m:e>
                                              <m:f>
                                                <m:fPr>
                                                  <m:ctrlPr>
                                                    <a:rPr lang="it-IT" sz="1400" i="1">
                                                      <a:latin typeface="Cambria Math" panose="02040503050406030204" pitchFamily="18" charset="0"/>
                                                      <a:ea typeface="Cambria Math" panose="02040503050406030204" pitchFamily="18" charset="0"/>
                                                    </a:rPr>
                                                  </m:ctrlPr>
                                                </m:fPr>
                                                <m:num>
                                                  <m:sSub>
                                                    <m:sSubPr>
                                                      <m:ctrlPr>
                                                        <a:rPr lang="it-IT" sz="1400" i="1">
                                                          <a:latin typeface="Cambria Math" panose="02040503050406030204" pitchFamily="18" charset="0"/>
                                                          <a:ea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h</m:t>
                                                      </m:r>
                                                    </m:e>
                                                    <m:sub>
                                                      <m:r>
                                                        <a:rPr lang="it-IT" sz="1400" i="1">
                                                          <a:latin typeface="Cambria Math" panose="02040503050406030204" pitchFamily="18" charset="0"/>
                                                          <a:ea typeface="Cambria Math" panose="02040503050406030204" pitchFamily="18" charset="0"/>
                                                        </a:rPr>
                                                        <m:t>2</m:t>
                                                      </m:r>
                                                    </m:sub>
                                                  </m:sSub>
                                                  <m:r>
                                                    <a:rPr lang="it-IT" sz="1400" i="1">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h</m:t>
                                                      </m:r>
                                                    </m:e>
                                                    <m:sub>
                                                      <m:r>
                                                        <a:rPr lang="it-IT" sz="1400" i="1">
                                                          <a:latin typeface="Cambria Math" panose="02040503050406030204" pitchFamily="18" charset="0"/>
                                                          <a:ea typeface="Cambria Math" panose="02040503050406030204" pitchFamily="18" charset="0"/>
                                                        </a:rPr>
                                                        <m:t>1</m:t>
                                                      </m:r>
                                                    </m:sub>
                                                  </m:sSub>
                                                </m:num>
                                                <m:den>
                                                  <m:r>
                                                    <a:rPr lang="it-IT" sz="1400" i="1">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𝑐</m:t>
                                                  </m:r>
                                                  <m:r>
                                                    <a:rPr lang="it-IT" sz="1400" i="1">
                                                      <a:latin typeface="Cambria Math" panose="02040503050406030204" pitchFamily="18" charset="0"/>
                                                      <a:ea typeface="Cambria Math" panose="02040503050406030204" pitchFamily="18" charset="0"/>
                                                    </a:rPr>
                                                    <m:t> ∙</m:t>
                                                  </m:r>
                                                  <m:r>
                                                    <a:rPr lang="it-IT" sz="1400" i="1">
                                                      <a:latin typeface="Cambria Math" panose="02040503050406030204" pitchFamily="18" charset="0"/>
                                                      <a:ea typeface="Cambria Math" panose="02040503050406030204" pitchFamily="18" charset="0"/>
                                                    </a:rPr>
                                                    <m:t>𝑠𝑖𝑛h</m:t>
                                                  </m:r>
                                                  <m:d>
                                                    <m:dPr>
                                                      <m:ctrlPr>
                                                        <a:rPr lang="it-IT" sz="1400" i="1">
                                                          <a:latin typeface="Cambria Math" panose="02040503050406030204" pitchFamily="18" charset="0"/>
                                                          <a:ea typeface="Cambria Math" panose="02040503050406030204" pitchFamily="18" charset="0"/>
                                                        </a:rPr>
                                                      </m:ctrlPr>
                                                    </m:dPr>
                                                    <m:e>
                                                      <m:f>
                                                        <m:fPr>
                                                          <m:ctrlPr>
                                                            <a:rPr lang="it-IT" sz="1400" i="1">
                                                              <a:latin typeface="Cambria Math" panose="02040503050406030204" pitchFamily="18" charset="0"/>
                                                              <a:ea typeface="Cambria Math" panose="02040503050406030204" pitchFamily="18" charset="0"/>
                                                            </a:rPr>
                                                          </m:ctrlPr>
                                                        </m:fPr>
                                                        <m:num>
                                                          <m:r>
                                                            <a:rPr lang="it-IT" sz="1400" i="1">
                                                              <a:latin typeface="Cambria Math" panose="02040503050406030204" pitchFamily="18" charset="0"/>
                                                              <a:ea typeface="Cambria Math" panose="02040503050406030204" pitchFamily="18" charset="0"/>
                                                            </a:rPr>
                                                            <m:t>𝑆</m:t>
                                                          </m:r>
                                                        </m:num>
                                                        <m:den>
                                                          <m:r>
                                                            <a:rPr lang="it-IT" sz="1400" i="1">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𝑐</m:t>
                                                          </m:r>
                                                        </m:den>
                                                      </m:f>
                                                    </m:e>
                                                  </m:d>
                                                </m:den>
                                              </m:f>
                                            </m:e>
                                          </m:d>
                                        </m:e>
                                      </m:func>
                                    </m:e>
                                  </m:d>
                                </m:e>
                              </m:d>
                            </m:e>
                          </m:eqArr>
                        </m:e>
                      </m:d>
                    </m:oMath>
                  </m:oMathPara>
                </a14:m>
                <a:endParaRPr lang="it-IT" sz="1200" dirty="0">
                  <a:latin typeface="Palatino Linotype" panose="02040502050505030304" pitchFamily="18" charset="0"/>
                </a:endParaRPr>
              </a:p>
              <a:p>
                <a:pPr>
                  <a:lnSpc>
                    <a:spcPct val="150000"/>
                  </a:lnSpc>
                </a:pPr>
                <a:endParaRPr lang="it-IT" sz="1400" dirty="0">
                  <a:latin typeface="Palatino Linotype" panose="02040502050505030304" pitchFamily="18" charset="0"/>
                </a:endParaRPr>
              </a:p>
            </p:txBody>
          </p:sp>
        </mc:Choice>
        <mc:Fallback xmlns="">
          <p:sp>
            <p:nvSpPr>
              <p:cNvPr id="2" name="CasellaDiTesto 1">
                <a:extLst>
                  <a:ext uri="{FF2B5EF4-FFF2-40B4-BE49-F238E27FC236}">
                    <a16:creationId xmlns:a16="http://schemas.microsoft.com/office/drawing/2014/main" id="{E32DF439-E650-432F-A0A4-55FD4A2FEAF3}"/>
                  </a:ext>
                </a:extLst>
              </p:cNvPr>
              <p:cNvSpPr txBox="1">
                <a:spLocks noRot="1" noChangeAspect="1" noMove="1" noResize="1" noEditPoints="1" noAdjustHandles="1" noChangeArrowheads="1" noChangeShapeType="1" noTextEdit="1"/>
              </p:cNvSpPr>
              <p:nvPr/>
            </p:nvSpPr>
            <p:spPr>
              <a:xfrm>
                <a:off x="288572" y="967409"/>
                <a:ext cx="8736158" cy="5127558"/>
              </a:xfrm>
              <a:prstGeom prst="rect">
                <a:avLst/>
              </a:prstGeom>
              <a:blipFill>
                <a:blip r:embed="rId2"/>
                <a:stretch>
                  <a:fillRect l="-558"/>
                </a:stretch>
              </a:blipFill>
            </p:spPr>
            <p:txBody>
              <a:bodyPr/>
              <a:lstStyle/>
              <a:p>
                <a:r>
                  <a:rPr lang="it-IT">
                    <a:noFill/>
                  </a:rPr>
                  <a:t> </a:t>
                </a:r>
              </a:p>
            </p:txBody>
          </p:sp>
        </mc:Fallback>
      </mc:AlternateContent>
    </p:spTree>
    <p:extLst>
      <p:ext uri="{BB962C8B-B14F-4D97-AF65-F5344CB8AC3E}">
        <p14:creationId xmlns:p14="http://schemas.microsoft.com/office/powerpoint/2010/main" val="380111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dirty="0"/>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2031325" cy="461665"/>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Introduzione</a:t>
            </a: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88573" y="723522"/>
            <a:ext cx="8696401" cy="295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800" dirty="0">
                <a:latin typeface="Palatino Linotype" panose="02040502050505030304" pitchFamily="18" charset="0"/>
              </a:rPr>
              <a:t>Il progetto si colloca nell’ambito delle tecniche di controllo per impianti Tokamak, realizzata in collaborazione con il centro ricerche ENEA (Ente Nazionale per l’Energia e l’Ambiente) di Frascati e coordinato dal gruppo CODAS (</a:t>
            </a:r>
            <a:r>
              <a:rPr lang="it-IT" altLang="it-IT" sz="1800" dirty="0" err="1">
                <a:latin typeface="Palatino Linotype" panose="02040502050505030304" pitchFamily="18" charset="0"/>
              </a:rPr>
              <a:t>COntrol</a:t>
            </a:r>
            <a:r>
              <a:rPr lang="it-IT" altLang="it-IT" sz="1800" dirty="0">
                <a:latin typeface="Palatino Linotype" panose="02040502050505030304" pitchFamily="18" charset="0"/>
              </a:rPr>
              <a:t> and Data </a:t>
            </a:r>
            <a:r>
              <a:rPr lang="it-IT" altLang="it-IT" sz="1800" dirty="0" err="1">
                <a:latin typeface="Palatino Linotype" panose="02040502050505030304" pitchFamily="18" charset="0"/>
              </a:rPr>
              <a:t>Acquisition</a:t>
            </a:r>
            <a:r>
              <a:rPr lang="it-IT" altLang="it-IT" sz="1800" dirty="0">
                <a:latin typeface="Palatino Linotype" panose="02040502050505030304" pitchFamily="18" charset="0"/>
              </a:rPr>
              <a:t> System).</a:t>
            </a:r>
          </a:p>
          <a:p>
            <a:pPr algn="just">
              <a:lnSpc>
                <a:spcPct val="150000"/>
              </a:lnSpc>
              <a:spcBef>
                <a:spcPct val="0"/>
              </a:spcBef>
              <a:buClrTx/>
              <a:buFontTx/>
              <a:buNone/>
            </a:pPr>
            <a:r>
              <a:rPr lang="it-IT" altLang="it-IT" sz="1800" dirty="0">
                <a:latin typeface="Palatino Linotype" panose="02040502050505030304" pitchFamily="18" charset="0"/>
              </a:rPr>
              <a:t>Il loro obiettivo è di replicare in miniatura un intero impianto Tokamak, con particolare attenzione al prototipo dell’architettura software per il monitoraggio e controllo dell’esperimento.</a:t>
            </a:r>
            <a:endParaRPr lang="it-IT" altLang="it-IT" sz="1600" b="1" dirty="0">
              <a:latin typeface="Palatino Linotype" panose="02040502050505030304" pitchFamily="18" charset="0"/>
            </a:endParaRPr>
          </a:p>
        </p:txBody>
      </p:sp>
      <p:pic>
        <p:nvPicPr>
          <p:cNvPr id="1026" name="Picture 2" descr="Intranet ENEA">
            <a:extLst>
              <a:ext uri="{FF2B5EF4-FFF2-40B4-BE49-F238E27FC236}">
                <a16:creationId xmlns:a16="http://schemas.microsoft.com/office/drawing/2014/main" id="{2E1E0905-16BF-42D4-BBC0-8E2936785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573" y="3942413"/>
            <a:ext cx="4083823" cy="1877362"/>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34CFDB87-E484-49DD-88E1-4A4C009CEFE9}"/>
              </a:ext>
            </a:extLst>
          </p:cNvPr>
          <p:cNvPicPr>
            <a:picLocks noChangeAspect="1"/>
          </p:cNvPicPr>
          <p:nvPr/>
        </p:nvPicPr>
        <p:blipFill>
          <a:blip r:embed="rId3"/>
          <a:stretch>
            <a:fillRect/>
          </a:stretch>
        </p:blipFill>
        <p:spPr>
          <a:xfrm>
            <a:off x="5216577" y="3429000"/>
            <a:ext cx="3282846" cy="2462135"/>
          </a:xfrm>
          <a:prstGeom prst="rect">
            <a:avLst/>
          </a:prstGeom>
        </p:spPr>
      </p:pic>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7984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30</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30</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60440"/>
            <a:ext cx="6061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Equazioni delle grandezze richieste (pt. 2)</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E32DF439-E650-432F-A0A4-55FD4A2FEAF3}"/>
                  </a:ext>
                </a:extLst>
              </p:cNvPr>
              <p:cNvSpPr txBox="1"/>
              <p:nvPr/>
            </p:nvSpPr>
            <p:spPr>
              <a:xfrm>
                <a:off x="288572" y="967409"/>
                <a:ext cx="8736158" cy="47127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u="sng" dirty="0">
                    <a:latin typeface="Palatino Linotype" panose="02040502050505030304" pitchFamily="18" charset="0"/>
                  </a:rPr>
                  <a:t>Tensione totale di tiro del conduttore</a:t>
                </a:r>
                <a:r>
                  <a:rPr lang="it-IT" dirty="0">
                    <a:latin typeface="Palatino Linotype" panose="02040502050505030304" pitchFamily="18" charset="0"/>
                  </a:rPr>
                  <a:t>:</a:t>
                </a:r>
              </a:p>
              <a:p>
                <a:pPr algn="ctr">
                  <a:lnSpc>
                    <a:spcPct val="150000"/>
                  </a:lnSpc>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𝑇</m:t>
                      </m:r>
                      <m:r>
                        <a:rPr lang="it-IT" i="1">
                          <a:latin typeface="Cambria Math" panose="02040503050406030204" pitchFamily="18" charset="0"/>
                        </a:rPr>
                        <m:t>=</m:t>
                      </m:r>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𝑇</m:t>
                              </m:r>
                            </m:e>
                            <m:sub>
                              <m:r>
                                <a:rPr lang="it-IT" i="1">
                                  <a:latin typeface="Cambria Math" panose="02040503050406030204" pitchFamily="18" charset="0"/>
                                </a:rPr>
                                <m:t>𝑥</m:t>
                              </m:r>
                            </m:sub>
                          </m:sSub>
                        </m:num>
                        <m:den>
                          <m:r>
                            <a:rPr lang="it-IT" i="1">
                              <a:latin typeface="Cambria Math" panose="02040503050406030204" pitchFamily="18" charset="0"/>
                            </a:rPr>
                            <m:t>𝑐𝑜𝑠</m:t>
                          </m:r>
                          <m:r>
                            <a:rPr lang="it-IT" i="1" smtClean="0">
                              <a:latin typeface="Cambria Math" panose="02040503050406030204" pitchFamily="18" charset="0"/>
                              <a:ea typeface="Cambria Math" panose="02040503050406030204" pitchFamily="18" charset="0"/>
                            </a:rPr>
                            <m:t>𝜃</m:t>
                          </m:r>
                        </m:den>
                      </m:f>
                    </m:oMath>
                  </m:oMathPara>
                </a14:m>
                <a:endParaRPr lang="it-IT" dirty="0"/>
              </a:p>
              <a:p>
                <a:pPr algn="ctr">
                  <a:lnSpc>
                    <a:spcPct val="150000"/>
                  </a:lnSpc>
                </a:pPr>
                <a:endParaRPr lang="it-IT" sz="1400" dirty="0">
                  <a:latin typeface="Palatino Linotype" panose="02040502050505030304" pitchFamily="18" charset="0"/>
                </a:endParaRPr>
              </a:p>
              <a:p>
                <a:pPr marL="285750" indent="-285750">
                  <a:lnSpc>
                    <a:spcPct val="150000"/>
                  </a:lnSpc>
                  <a:buFont typeface="Arial" panose="020B0604020202020204" pitchFamily="34" charset="0"/>
                  <a:buChar char="•"/>
                </a:pPr>
                <a:r>
                  <a:rPr lang="it-IT" u="sng" dirty="0">
                    <a:latin typeface="Palatino Linotype" panose="02040502050505030304" pitchFamily="18" charset="0"/>
                  </a:rPr>
                  <a:t>Equazione della catenaria in una campata inclinata</a:t>
                </a:r>
                <a:r>
                  <a:rPr lang="it-IT" dirty="0">
                    <a:latin typeface="Palatino Linotype" panose="02040502050505030304" pitchFamily="18" charset="0"/>
                  </a:rPr>
                  <a:t>:</a:t>
                </a:r>
              </a:p>
              <a:p>
                <a:pPr>
                  <a:lnSpc>
                    <a:spcPct val="15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r>
                        <a:rPr lang="it-IT" b="0" i="1" smtClean="0">
                          <a:latin typeface="Cambria Math" panose="02040503050406030204" pitchFamily="18" charset="0"/>
                        </a:rPr>
                        <m:t>=</m:t>
                      </m:r>
                      <m:r>
                        <a:rPr lang="it-IT" i="1">
                          <a:latin typeface="Cambria Math" panose="02040503050406030204" pitchFamily="18" charset="0"/>
                        </a:rPr>
                        <m:t>2</m:t>
                      </m:r>
                      <m:r>
                        <a:rPr lang="it-IT" b="0" i="1" smtClean="0">
                          <a:latin typeface="Cambria Math" panose="02040503050406030204" pitchFamily="18" charset="0"/>
                        </a:rPr>
                        <m:t>𝑐</m:t>
                      </m:r>
                      <m:r>
                        <a:rPr lang="it-IT" b="0" i="1" smtClean="0">
                          <a:latin typeface="Cambria Math" panose="02040503050406030204" pitchFamily="18" charset="0"/>
                        </a:rPr>
                        <m:t> ∙ </m:t>
                      </m:r>
                      <m:d>
                        <m:dPr>
                          <m:ctrlPr>
                            <a:rPr lang="it-IT" b="0" i="1" smtClean="0">
                              <a:latin typeface="Cambria Math" panose="02040503050406030204" pitchFamily="18" charset="0"/>
                              <a:ea typeface="Cambria Math" panose="02040503050406030204" pitchFamily="18" charset="0"/>
                            </a:rPr>
                          </m:ctrlPr>
                        </m:dPr>
                        <m:e>
                          <m:eqArr>
                            <m:eqArrPr>
                              <m:ctrlPr>
                                <a:rPr lang="it-IT" b="0" i="1" smtClean="0">
                                  <a:latin typeface="Cambria Math" panose="02040503050406030204" pitchFamily="18" charset="0"/>
                                  <a:ea typeface="Cambria Math" panose="02040503050406030204" pitchFamily="18" charset="0"/>
                                </a:rPr>
                              </m:ctrlPr>
                            </m:eqArrPr>
                            <m:e>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𝑠𝑖𝑛h</m:t>
                                  </m:r>
                                </m:e>
                                <m:sup>
                                  <m:r>
                                    <a:rPr lang="it-IT" i="1">
                                      <a:latin typeface="Cambria Math" panose="02040503050406030204" pitchFamily="18" charset="0"/>
                                      <a:ea typeface="Cambria Math" panose="02040503050406030204" pitchFamily="18" charset="0"/>
                                    </a:rPr>
                                    <m:t>2</m:t>
                                  </m:r>
                                </m:sup>
                              </m:sSup>
                              <m:d>
                                <m:dPr>
                                  <m:begChr m:val="{"/>
                                  <m:endChr m:val="}"/>
                                  <m:ctrlPr>
                                    <a:rPr lang="it-IT" i="1">
                                      <a:latin typeface="Cambria Math" panose="02040503050406030204" pitchFamily="18" charset="0"/>
                                      <a:ea typeface="Cambria Math" panose="02040503050406030204" pitchFamily="18" charset="0"/>
                                    </a:rPr>
                                  </m:ctrlPr>
                                </m:dPr>
                                <m:e>
                                  <m:f>
                                    <m:fPr>
                                      <m:ctrlPr>
                                        <a:rPr lang="it-IT" i="1">
                                          <a:latin typeface="Cambria Math" panose="02040503050406030204" pitchFamily="18" charset="0"/>
                                          <a:ea typeface="Cambria Math" panose="02040503050406030204" pitchFamily="18" charset="0"/>
                                        </a:rPr>
                                      </m:ctrlPr>
                                    </m:fPr>
                                    <m:num>
                                      <m:r>
                                        <a:rPr lang="it-IT" i="1">
                                          <a:latin typeface="Cambria Math" panose="02040503050406030204" pitchFamily="18" charset="0"/>
                                          <a:ea typeface="Cambria Math" panose="02040503050406030204" pitchFamily="18" charset="0"/>
                                        </a:rPr>
                                        <m:t>1</m:t>
                                      </m:r>
                                    </m:num>
                                    <m:den>
                                      <m:r>
                                        <a:rPr lang="it-IT" i="1">
                                          <a:latin typeface="Cambria Math" panose="02040503050406030204" pitchFamily="18" charset="0"/>
                                          <a:ea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𝑐</m:t>
                                      </m:r>
                                    </m:den>
                                  </m:f>
                                  <m:d>
                                    <m:dPr>
                                      <m:begChr m:val="["/>
                                      <m:endChr m:val="]"/>
                                      <m:ctrlPr>
                                        <a:rPr lang="it-IT" i="1">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𝑥</m:t>
                                      </m:r>
                                      <m:r>
                                        <a:rPr lang="it-IT" i="1">
                                          <a:latin typeface="Cambria Math" panose="02040503050406030204" pitchFamily="18" charset="0"/>
                                          <a:ea typeface="Cambria Math" panose="02040503050406030204" pitchFamily="18" charset="0"/>
                                        </a:rPr>
                                        <m:t>−</m:t>
                                      </m:r>
                                      <m:f>
                                        <m:fPr>
                                          <m:ctrlPr>
                                            <a:rPr lang="it-IT"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𝑆</m:t>
                                          </m:r>
                                        </m:num>
                                        <m:den>
                                          <m:r>
                                            <a:rPr lang="it-IT" b="0" i="1" smtClean="0">
                                              <a:latin typeface="Cambria Math" panose="02040503050406030204" pitchFamily="18" charset="0"/>
                                              <a:ea typeface="Cambria Math" panose="02040503050406030204" pitchFamily="18" charset="0"/>
                                            </a:rPr>
                                            <m:t>2</m:t>
                                          </m:r>
                                        </m:den>
                                      </m:f>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m:t>
                                      </m:r>
                                      <m:func>
                                        <m:funcPr>
                                          <m:ctrlPr>
                                            <a:rPr lang="it-IT" i="1">
                                              <a:latin typeface="Cambria Math" panose="02040503050406030204" pitchFamily="18" charset="0"/>
                                              <a:ea typeface="Cambria Math" panose="02040503050406030204" pitchFamily="18" charset="0"/>
                                            </a:rPr>
                                          </m:ctrlPr>
                                        </m:funcPr>
                                        <m:fName>
                                          <m:r>
                                            <m:rPr>
                                              <m:sty m:val="p"/>
                                            </m:rPr>
                                            <a:rPr lang="it-IT">
                                              <a:latin typeface="Cambria Math" panose="02040503050406030204" pitchFamily="18" charset="0"/>
                                              <a:ea typeface="Cambria Math" panose="02040503050406030204" pitchFamily="18" charset="0"/>
                                            </a:rPr>
                                            <m:t>arcsinh</m:t>
                                          </m:r>
                                        </m:fName>
                                        <m:e>
                                          <m:d>
                                            <m:dPr>
                                              <m:ctrlPr>
                                                <a:rPr lang="it-IT" i="1">
                                                  <a:latin typeface="Cambria Math" panose="02040503050406030204" pitchFamily="18" charset="0"/>
                                                  <a:ea typeface="Cambria Math" panose="02040503050406030204" pitchFamily="18" charset="0"/>
                                                </a:rPr>
                                              </m:ctrlPr>
                                            </m:dPr>
                                            <m:e>
                                              <m:f>
                                                <m:fPr>
                                                  <m:ctrlPr>
                                                    <a:rPr lang="it-IT" i="1">
                                                      <a:latin typeface="Cambria Math" panose="02040503050406030204" pitchFamily="18" charset="0"/>
                                                      <a:ea typeface="Cambria Math" panose="02040503050406030204" pitchFamily="18" charset="0"/>
                                                    </a:rPr>
                                                  </m:ctrlPr>
                                                </m:fPr>
                                                <m:num>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h</m:t>
                                                      </m:r>
                                                    </m:e>
                                                    <m:sub>
                                                      <m:r>
                                                        <a:rPr lang="it-IT" i="1">
                                                          <a:latin typeface="Cambria Math" panose="02040503050406030204" pitchFamily="18" charset="0"/>
                                                          <a:ea typeface="Cambria Math" panose="02040503050406030204" pitchFamily="18" charset="0"/>
                                                        </a:rPr>
                                                        <m:t>2</m:t>
                                                      </m:r>
                                                    </m:sub>
                                                  </m:sSub>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h</m:t>
                                                      </m:r>
                                                    </m:e>
                                                    <m:sub>
                                                      <m:r>
                                                        <a:rPr lang="it-IT" i="1">
                                                          <a:latin typeface="Cambria Math" panose="02040503050406030204" pitchFamily="18" charset="0"/>
                                                          <a:ea typeface="Cambria Math" panose="02040503050406030204" pitchFamily="18" charset="0"/>
                                                        </a:rPr>
                                                        <m:t>1</m:t>
                                                      </m:r>
                                                    </m:sub>
                                                  </m:sSub>
                                                </m:num>
                                                <m:den>
                                                  <m:r>
                                                    <a:rPr lang="it-IT" i="1">
                                                      <a:latin typeface="Cambria Math" panose="02040503050406030204" pitchFamily="18" charset="0"/>
                                                      <a:ea typeface="Cambria Math" panose="02040503050406030204" pitchFamily="18" charset="0"/>
                                                    </a:rPr>
                                                    <m:t>2</m:t>
                                                  </m:r>
                                                  <m:r>
                                                    <a:rPr lang="it-IT" i="1">
                                                      <a:latin typeface="Cambria Math" panose="02040503050406030204" pitchFamily="18" charset="0"/>
                                                      <a:ea typeface="Cambria Math" panose="02040503050406030204" pitchFamily="18" charset="0"/>
                                                    </a:rPr>
                                                    <m:t>𝑐</m:t>
                                                  </m:r>
                                                  <m:r>
                                                    <a:rPr lang="it-IT" i="1">
                                                      <a:latin typeface="Cambria Math" panose="02040503050406030204" pitchFamily="18" charset="0"/>
                                                      <a:ea typeface="Cambria Math" panose="02040503050406030204" pitchFamily="18" charset="0"/>
                                                    </a:rPr>
                                                    <m:t> ∙</m:t>
                                                  </m:r>
                                                  <m:r>
                                                    <a:rPr lang="it-IT" i="1">
                                                      <a:latin typeface="Cambria Math" panose="02040503050406030204" pitchFamily="18" charset="0"/>
                                                      <a:ea typeface="Cambria Math" panose="02040503050406030204" pitchFamily="18" charset="0"/>
                                                    </a:rPr>
                                                    <m:t>𝑠𝑖𝑛h</m:t>
                                                  </m:r>
                                                  <m:d>
                                                    <m:dPr>
                                                      <m:ctrlPr>
                                                        <a:rPr lang="it-IT" i="1">
                                                          <a:latin typeface="Cambria Math" panose="02040503050406030204" pitchFamily="18" charset="0"/>
                                                          <a:ea typeface="Cambria Math" panose="02040503050406030204" pitchFamily="18" charset="0"/>
                                                        </a:rPr>
                                                      </m:ctrlPr>
                                                    </m:dPr>
                                                    <m:e>
                                                      <m:f>
                                                        <m:fPr>
                                                          <m:ctrlPr>
                                                            <a:rPr lang="it-IT" i="1">
                                                              <a:latin typeface="Cambria Math" panose="02040503050406030204" pitchFamily="18" charset="0"/>
                                                              <a:ea typeface="Cambria Math" panose="02040503050406030204" pitchFamily="18" charset="0"/>
                                                            </a:rPr>
                                                          </m:ctrlPr>
                                                        </m:fPr>
                                                        <m:num>
                                                          <m:r>
                                                            <a:rPr lang="it-IT" i="1">
                                                              <a:latin typeface="Cambria Math" panose="02040503050406030204" pitchFamily="18" charset="0"/>
                                                              <a:ea typeface="Cambria Math" panose="02040503050406030204" pitchFamily="18" charset="0"/>
                                                            </a:rPr>
                                                            <m:t>𝑆</m:t>
                                                          </m:r>
                                                        </m:num>
                                                        <m:den>
                                                          <m:r>
                                                            <a:rPr lang="it-IT" i="1">
                                                              <a:latin typeface="Cambria Math" panose="02040503050406030204" pitchFamily="18" charset="0"/>
                                                              <a:ea typeface="Cambria Math" panose="02040503050406030204" pitchFamily="18" charset="0"/>
                                                            </a:rPr>
                                                            <m:t>2</m:t>
                                                          </m:r>
                                                          <m:r>
                                                            <a:rPr lang="it-IT" i="1">
                                                              <a:latin typeface="Cambria Math" panose="02040503050406030204" pitchFamily="18" charset="0"/>
                                                              <a:ea typeface="Cambria Math" panose="02040503050406030204" pitchFamily="18" charset="0"/>
                                                            </a:rPr>
                                                            <m:t>𝑐</m:t>
                                                          </m:r>
                                                        </m:den>
                                                      </m:f>
                                                    </m:e>
                                                  </m:d>
                                                </m:den>
                                              </m:f>
                                            </m:e>
                                          </m:d>
                                        </m:e>
                                      </m:func>
                                    </m:e>
                                  </m:d>
                                </m:e>
                              </m:d>
                              <m:r>
                                <a:rPr lang="it-IT" b="0" i="1" smtClean="0">
                                  <a:latin typeface="Cambria Math" panose="02040503050406030204" pitchFamily="18" charset="0"/>
                                  <a:ea typeface="Cambria Math" panose="02040503050406030204" pitchFamily="18" charset="0"/>
                                </a:rPr>
                                <m:t>−</m:t>
                              </m:r>
                            </m:e>
                            <m:e>
                              <m:sSup>
                                <m:sSupPr>
                                  <m:ctrlPr>
                                    <a:rPr lang="it-IT" i="1" smtClean="0">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𝑠𝑖𝑛h</m:t>
                                  </m:r>
                                </m:e>
                                <m:sup>
                                  <m:r>
                                    <a:rPr lang="it-IT" i="1">
                                      <a:latin typeface="Cambria Math" panose="02040503050406030204" pitchFamily="18" charset="0"/>
                                      <a:ea typeface="Cambria Math" panose="02040503050406030204" pitchFamily="18" charset="0"/>
                                    </a:rPr>
                                    <m:t>2</m:t>
                                  </m:r>
                                </m:sup>
                              </m:sSup>
                              <m:d>
                                <m:dPr>
                                  <m:begChr m:val="{"/>
                                  <m:endChr m:val="}"/>
                                  <m:ctrlPr>
                                    <a:rPr lang="it-IT" i="1" smtClean="0">
                                      <a:latin typeface="Cambria Math" panose="02040503050406030204" pitchFamily="18" charset="0"/>
                                      <a:ea typeface="Cambria Math" panose="02040503050406030204" pitchFamily="18" charset="0"/>
                                    </a:rPr>
                                  </m:ctrlPr>
                                </m:dPr>
                                <m:e>
                                  <m:f>
                                    <m:fPr>
                                      <m:ctrlPr>
                                        <a:rPr lang="it-IT"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1</m:t>
                                      </m:r>
                                    </m:num>
                                    <m:den>
                                      <m:r>
                                        <a:rPr lang="it-IT" b="0" i="1" smtClean="0">
                                          <a:latin typeface="Cambria Math" panose="02040503050406030204" pitchFamily="18" charset="0"/>
                                          <a:ea typeface="Cambria Math" panose="02040503050406030204" pitchFamily="18" charset="0"/>
                                        </a:rPr>
                                        <m:t>2</m:t>
                                      </m:r>
                                    </m:den>
                                  </m:f>
                                  <m:d>
                                    <m:dPr>
                                      <m:begChr m:val="["/>
                                      <m:endChr m:val="]"/>
                                      <m:ctrlPr>
                                        <a:rPr lang="it-IT" i="1" smtClean="0">
                                          <a:latin typeface="Cambria Math" panose="02040503050406030204" pitchFamily="18" charset="0"/>
                                          <a:ea typeface="Cambria Math" panose="02040503050406030204" pitchFamily="18" charset="0"/>
                                        </a:rPr>
                                      </m:ctrlPr>
                                    </m:dPr>
                                    <m:e>
                                      <m:f>
                                        <m:fPr>
                                          <m:ctrlPr>
                                            <a:rPr lang="it-IT" i="1">
                                              <a:latin typeface="Cambria Math" panose="02040503050406030204" pitchFamily="18" charset="0"/>
                                              <a:ea typeface="Cambria Math" panose="02040503050406030204" pitchFamily="18" charset="0"/>
                                            </a:rPr>
                                          </m:ctrlPr>
                                        </m:fPr>
                                        <m:num>
                                          <m:r>
                                            <a:rPr lang="it-IT" i="1">
                                              <a:latin typeface="Cambria Math" panose="02040503050406030204" pitchFamily="18" charset="0"/>
                                              <a:ea typeface="Cambria Math" panose="02040503050406030204" pitchFamily="18" charset="0"/>
                                            </a:rPr>
                                            <m:t>𝑆</m:t>
                                          </m:r>
                                        </m:num>
                                        <m:den>
                                          <m:r>
                                            <a:rPr lang="it-IT" i="1">
                                              <a:latin typeface="Cambria Math" panose="02040503050406030204" pitchFamily="18" charset="0"/>
                                              <a:ea typeface="Cambria Math" panose="02040503050406030204" pitchFamily="18" charset="0"/>
                                            </a:rPr>
                                            <m:t>2</m:t>
                                          </m:r>
                                          <m:r>
                                            <a:rPr lang="it-IT" i="1">
                                              <a:latin typeface="Cambria Math" panose="02040503050406030204" pitchFamily="18" charset="0"/>
                                              <a:ea typeface="Cambria Math" panose="02040503050406030204" pitchFamily="18" charset="0"/>
                                            </a:rPr>
                                            <m:t>𝑐</m:t>
                                          </m:r>
                                        </m:den>
                                      </m:f>
                                      <m:r>
                                        <a:rPr lang="it-IT" i="1">
                                          <a:latin typeface="Cambria Math" panose="02040503050406030204" pitchFamily="18" charset="0"/>
                                          <a:ea typeface="Cambria Math" panose="02040503050406030204" pitchFamily="18" charset="0"/>
                                        </a:rPr>
                                        <m:t>−</m:t>
                                      </m:r>
                                      <m:func>
                                        <m:funcPr>
                                          <m:ctrlPr>
                                            <a:rPr lang="it-IT" i="1">
                                              <a:latin typeface="Cambria Math" panose="02040503050406030204" pitchFamily="18" charset="0"/>
                                              <a:ea typeface="Cambria Math" panose="02040503050406030204" pitchFamily="18" charset="0"/>
                                            </a:rPr>
                                          </m:ctrlPr>
                                        </m:funcPr>
                                        <m:fName>
                                          <m:r>
                                            <m:rPr>
                                              <m:sty m:val="p"/>
                                            </m:rPr>
                                            <a:rPr lang="it-IT">
                                              <a:latin typeface="Cambria Math" panose="02040503050406030204" pitchFamily="18" charset="0"/>
                                              <a:ea typeface="Cambria Math" panose="02040503050406030204" pitchFamily="18" charset="0"/>
                                            </a:rPr>
                                            <m:t>arcsinh</m:t>
                                          </m:r>
                                        </m:fName>
                                        <m:e>
                                          <m:d>
                                            <m:dPr>
                                              <m:ctrlPr>
                                                <a:rPr lang="it-IT" i="1">
                                                  <a:latin typeface="Cambria Math" panose="02040503050406030204" pitchFamily="18" charset="0"/>
                                                  <a:ea typeface="Cambria Math" panose="02040503050406030204" pitchFamily="18" charset="0"/>
                                                </a:rPr>
                                              </m:ctrlPr>
                                            </m:dPr>
                                            <m:e>
                                              <m:f>
                                                <m:fPr>
                                                  <m:ctrlPr>
                                                    <a:rPr lang="it-IT" i="1">
                                                      <a:latin typeface="Cambria Math" panose="02040503050406030204" pitchFamily="18" charset="0"/>
                                                      <a:ea typeface="Cambria Math" panose="02040503050406030204" pitchFamily="18" charset="0"/>
                                                    </a:rPr>
                                                  </m:ctrlPr>
                                                </m:fPr>
                                                <m:num>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h</m:t>
                                                      </m:r>
                                                    </m:e>
                                                    <m:sub>
                                                      <m:r>
                                                        <a:rPr lang="it-IT" i="1">
                                                          <a:latin typeface="Cambria Math" panose="02040503050406030204" pitchFamily="18" charset="0"/>
                                                          <a:ea typeface="Cambria Math" panose="02040503050406030204" pitchFamily="18" charset="0"/>
                                                        </a:rPr>
                                                        <m:t>2</m:t>
                                                      </m:r>
                                                    </m:sub>
                                                  </m:sSub>
                                                  <m:r>
                                                    <a:rPr lang="it-IT"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h</m:t>
                                                      </m:r>
                                                    </m:e>
                                                    <m:sub>
                                                      <m:r>
                                                        <a:rPr lang="it-IT" i="1">
                                                          <a:latin typeface="Cambria Math" panose="02040503050406030204" pitchFamily="18" charset="0"/>
                                                          <a:ea typeface="Cambria Math" panose="02040503050406030204" pitchFamily="18" charset="0"/>
                                                        </a:rPr>
                                                        <m:t>1</m:t>
                                                      </m:r>
                                                    </m:sub>
                                                  </m:sSub>
                                                </m:num>
                                                <m:den>
                                                  <m:r>
                                                    <a:rPr lang="it-IT" i="1">
                                                      <a:latin typeface="Cambria Math" panose="02040503050406030204" pitchFamily="18" charset="0"/>
                                                      <a:ea typeface="Cambria Math" panose="02040503050406030204" pitchFamily="18" charset="0"/>
                                                    </a:rPr>
                                                    <m:t>2</m:t>
                                                  </m:r>
                                                  <m:r>
                                                    <a:rPr lang="it-IT" i="1">
                                                      <a:latin typeface="Cambria Math" panose="02040503050406030204" pitchFamily="18" charset="0"/>
                                                      <a:ea typeface="Cambria Math" panose="02040503050406030204" pitchFamily="18" charset="0"/>
                                                    </a:rPr>
                                                    <m:t>𝑐</m:t>
                                                  </m:r>
                                                  <m:r>
                                                    <a:rPr lang="it-IT" i="1">
                                                      <a:latin typeface="Cambria Math" panose="02040503050406030204" pitchFamily="18" charset="0"/>
                                                      <a:ea typeface="Cambria Math" panose="02040503050406030204" pitchFamily="18" charset="0"/>
                                                    </a:rPr>
                                                    <m:t> ∙</m:t>
                                                  </m:r>
                                                  <m:r>
                                                    <a:rPr lang="it-IT" i="1">
                                                      <a:latin typeface="Cambria Math" panose="02040503050406030204" pitchFamily="18" charset="0"/>
                                                      <a:ea typeface="Cambria Math" panose="02040503050406030204" pitchFamily="18" charset="0"/>
                                                    </a:rPr>
                                                    <m:t>𝑠𝑖𝑛h</m:t>
                                                  </m:r>
                                                  <m:d>
                                                    <m:dPr>
                                                      <m:ctrlPr>
                                                        <a:rPr lang="it-IT" i="1">
                                                          <a:latin typeface="Cambria Math" panose="02040503050406030204" pitchFamily="18" charset="0"/>
                                                          <a:ea typeface="Cambria Math" panose="02040503050406030204" pitchFamily="18" charset="0"/>
                                                        </a:rPr>
                                                      </m:ctrlPr>
                                                    </m:dPr>
                                                    <m:e>
                                                      <m:f>
                                                        <m:fPr>
                                                          <m:ctrlPr>
                                                            <a:rPr lang="it-IT" i="1">
                                                              <a:latin typeface="Cambria Math" panose="02040503050406030204" pitchFamily="18" charset="0"/>
                                                              <a:ea typeface="Cambria Math" panose="02040503050406030204" pitchFamily="18" charset="0"/>
                                                            </a:rPr>
                                                          </m:ctrlPr>
                                                        </m:fPr>
                                                        <m:num>
                                                          <m:r>
                                                            <a:rPr lang="it-IT" i="1">
                                                              <a:latin typeface="Cambria Math" panose="02040503050406030204" pitchFamily="18" charset="0"/>
                                                              <a:ea typeface="Cambria Math" panose="02040503050406030204" pitchFamily="18" charset="0"/>
                                                            </a:rPr>
                                                            <m:t>𝑆</m:t>
                                                          </m:r>
                                                        </m:num>
                                                        <m:den>
                                                          <m:r>
                                                            <a:rPr lang="it-IT" i="1">
                                                              <a:latin typeface="Cambria Math" panose="02040503050406030204" pitchFamily="18" charset="0"/>
                                                              <a:ea typeface="Cambria Math" panose="02040503050406030204" pitchFamily="18" charset="0"/>
                                                            </a:rPr>
                                                            <m:t>2</m:t>
                                                          </m:r>
                                                          <m:r>
                                                            <a:rPr lang="it-IT" i="1">
                                                              <a:latin typeface="Cambria Math" panose="02040503050406030204" pitchFamily="18" charset="0"/>
                                                              <a:ea typeface="Cambria Math" panose="02040503050406030204" pitchFamily="18" charset="0"/>
                                                            </a:rPr>
                                                            <m:t>𝑐</m:t>
                                                          </m:r>
                                                        </m:den>
                                                      </m:f>
                                                    </m:e>
                                                  </m:d>
                                                </m:den>
                                              </m:f>
                                            </m:e>
                                          </m:d>
                                        </m:e>
                                      </m:func>
                                    </m:e>
                                  </m:d>
                                </m:e>
                              </m:d>
                            </m:e>
                          </m:eqAr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h</m:t>
                          </m:r>
                        </m:e>
                        <m:sub>
                          <m:r>
                            <a:rPr lang="it-IT" b="0" i="1" smtClean="0">
                              <a:latin typeface="Cambria Math" panose="02040503050406030204" pitchFamily="18" charset="0"/>
                              <a:ea typeface="Cambria Math" panose="02040503050406030204" pitchFamily="18" charset="0"/>
                            </a:rPr>
                            <m:t>1</m:t>
                          </m:r>
                        </m:sub>
                      </m:sSub>
                    </m:oMath>
                  </m:oMathPara>
                </a14:m>
                <a:endParaRPr lang="it-IT" sz="1200" dirty="0">
                  <a:latin typeface="Palatino Linotype" panose="02040502050505030304" pitchFamily="18" charset="0"/>
                </a:endParaRPr>
              </a:p>
              <a:p>
                <a:pPr>
                  <a:lnSpc>
                    <a:spcPct val="150000"/>
                  </a:lnSpc>
                </a:pPr>
                <a:endParaRPr lang="it-IT" sz="1400" dirty="0">
                  <a:latin typeface="Palatino Linotype" panose="02040502050505030304" pitchFamily="18" charset="0"/>
                </a:endParaRPr>
              </a:p>
            </p:txBody>
          </p:sp>
        </mc:Choice>
        <mc:Fallback xmlns="">
          <p:sp>
            <p:nvSpPr>
              <p:cNvPr id="2" name="CasellaDiTesto 1">
                <a:extLst>
                  <a:ext uri="{FF2B5EF4-FFF2-40B4-BE49-F238E27FC236}">
                    <a16:creationId xmlns:a16="http://schemas.microsoft.com/office/drawing/2014/main" id="{E32DF439-E650-432F-A0A4-55FD4A2FEAF3}"/>
                  </a:ext>
                </a:extLst>
              </p:cNvPr>
              <p:cNvSpPr txBox="1">
                <a:spLocks noRot="1" noChangeAspect="1" noMove="1" noResize="1" noEditPoints="1" noAdjustHandles="1" noChangeArrowheads="1" noChangeShapeType="1" noTextEdit="1"/>
              </p:cNvSpPr>
              <p:nvPr/>
            </p:nvSpPr>
            <p:spPr>
              <a:xfrm>
                <a:off x="288572" y="967409"/>
                <a:ext cx="8736158" cy="4712765"/>
              </a:xfrm>
              <a:prstGeom prst="rect">
                <a:avLst/>
              </a:prstGeom>
              <a:blipFill>
                <a:blip r:embed="rId2"/>
                <a:stretch>
                  <a:fillRect l="-419"/>
                </a:stretch>
              </a:blipFill>
            </p:spPr>
            <p:txBody>
              <a:bodyPr/>
              <a:lstStyle/>
              <a:p>
                <a:r>
                  <a:rPr lang="it-IT">
                    <a:noFill/>
                  </a:rPr>
                  <a:t> </a:t>
                </a:r>
              </a:p>
            </p:txBody>
          </p:sp>
        </mc:Fallback>
      </mc:AlternateContent>
    </p:spTree>
    <p:extLst>
      <p:ext uri="{BB962C8B-B14F-4D97-AF65-F5344CB8AC3E}">
        <p14:creationId xmlns:p14="http://schemas.microsoft.com/office/powerpoint/2010/main" val="338361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31</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31</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288572" y="252000"/>
            <a:ext cx="3662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Variante di Staer Sistemi</a:t>
            </a:r>
          </a:p>
        </p:txBody>
      </p:sp>
      <p:cxnSp>
        <p:nvCxnSpPr>
          <p:cNvPr id="4" name="Connettore 2 3">
            <a:extLst>
              <a:ext uri="{FF2B5EF4-FFF2-40B4-BE49-F238E27FC236}">
                <a16:creationId xmlns:a16="http://schemas.microsoft.com/office/drawing/2014/main" id="{C444B5B8-A86F-4CD2-889A-7965D9ECD8C6}"/>
              </a:ext>
            </a:extLst>
          </p:cNvPr>
          <p:cNvCxnSpPr>
            <a:cxnSpLocks/>
          </p:cNvCxnSpPr>
          <p:nvPr/>
        </p:nvCxnSpPr>
        <p:spPr>
          <a:xfrm>
            <a:off x="2839068" y="1147923"/>
            <a:ext cx="12652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E32DF439-E650-432F-A0A4-55FD4A2FEAF3}"/>
              </a:ext>
            </a:extLst>
          </p:cNvPr>
          <p:cNvSpPr txBox="1"/>
          <p:nvPr/>
        </p:nvSpPr>
        <p:spPr>
          <a:xfrm>
            <a:off x="320874" y="890109"/>
            <a:ext cx="2365176" cy="465448"/>
          </a:xfrm>
          <a:prstGeom prst="rect">
            <a:avLst/>
          </a:prstGeom>
          <a:noFill/>
          <a:ln>
            <a:solidFill>
              <a:schemeClr val="tx1"/>
            </a:solidFill>
          </a:ln>
        </p:spPr>
        <p:txBody>
          <a:bodyPr wrap="square" rtlCol="0">
            <a:spAutoFit/>
          </a:bodyPr>
          <a:lstStyle/>
          <a:p>
            <a:pPr algn="just">
              <a:lnSpc>
                <a:spcPct val="150000"/>
              </a:lnSpc>
              <a:spcBef>
                <a:spcPts val="600"/>
              </a:spcBef>
              <a:spcAft>
                <a:spcPts val="600"/>
              </a:spcAft>
            </a:pPr>
            <a:r>
              <a:rPr lang="it-IT" dirty="0">
                <a:effectLst/>
                <a:latin typeface="Palatino Linotype" panose="02040502050505030304" pitchFamily="18" charset="0"/>
                <a:ea typeface="Calibri" panose="020F0502020204030204" pitchFamily="34" charset="0"/>
                <a:cs typeface="Times New Roman" panose="02020603050405020304" pitchFamily="18" charset="0"/>
              </a:rPr>
              <a:t>Valore di </a:t>
            </a:r>
            <a:r>
              <a:rPr lang="it-IT" i="1" dirty="0">
                <a:latin typeface="Palatino Linotype" panose="02040502050505030304" pitchFamily="18" charset="0"/>
                <a:ea typeface="Calibri" panose="020F0502020204030204" pitchFamily="34" charset="0"/>
                <a:cs typeface="Times New Roman" panose="02020603050405020304" pitchFamily="18" charset="0"/>
              </a:rPr>
              <a:t>c</a:t>
            </a:r>
            <a:r>
              <a:rPr lang="it-IT" dirty="0">
                <a:effectLst/>
                <a:latin typeface="Palatino Linotype" panose="02040502050505030304" pitchFamily="18" charset="0"/>
                <a:ea typeface="Calibri" panose="020F0502020204030204" pitchFamily="34" charset="0"/>
                <a:cs typeface="Times New Roman" panose="02020603050405020304" pitchFamily="18" charset="0"/>
              </a:rPr>
              <a:t> non noto</a:t>
            </a:r>
          </a:p>
        </p:txBody>
      </p:sp>
      <p:sp>
        <p:nvSpPr>
          <p:cNvPr id="16" name="CasellaDiTesto 15">
            <a:extLst>
              <a:ext uri="{FF2B5EF4-FFF2-40B4-BE49-F238E27FC236}">
                <a16:creationId xmlns:a16="http://schemas.microsoft.com/office/drawing/2014/main" id="{CB905EDD-04CE-40F6-91B3-7132F3FD4D82}"/>
              </a:ext>
            </a:extLst>
          </p:cNvPr>
          <p:cNvSpPr txBox="1"/>
          <p:nvPr/>
        </p:nvSpPr>
        <p:spPr>
          <a:xfrm>
            <a:off x="4215602" y="707335"/>
            <a:ext cx="4484695" cy="1296445"/>
          </a:xfrm>
          <a:prstGeom prst="rect">
            <a:avLst/>
          </a:prstGeom>
          <a:noFill/>
          <a:ln>
            <a:solidFill>
              <a:schemeClr val="tx1"/>
            </a:solidFill>
          </a:ln>
        </p:spPr>
        <p:txBody>
          <a:bodyPr wrap="square" rtlCol="0">
            <a:spAutoFit/>
          </a:bodyPr>
          <a:lstStyle/>
          <a:p>
            <a:pPr algn="just">
              <a:lnSpc>
                <a:spcPct val="150000"/>
              </a:lnSpc>
              <a:spcBef>
                <a:spcPts val="600"/>
              </a:spcBef>
              <a:spcAft>
                <a:spcPts val="600"/>
              </a:spcAft>
            </a:pPr>
            <a:r>
              <a:rPr lang="it-IT" dirty="0">
                <a:latin typeface="Palatino Linotype" panose="02040502050505030304" pitchFamily="18" charset="0"/>
                <a:ea typeface="Calibri" panose="020F0502020204030204" pitchFamily="34" charset="0"/>
                <a:cs typeface="Times New Roman" panose="02020603050405020304" pitchFamily="18" charset="0"/>
              </a:rPr>
              <a:t>Si ha a disposizione il valore dell’inclinazione del dispositivo in un punto x</a:t>
            </a:r>
            <a:r>
              <a:rPr lang="it-IT" baseline="-25000" dirty="0">
                <a:latin typeface="Palatino Linotype" panose="02040502050505030304" pitchFamily="18" charset="0"/>
                <a:ea typeface="Calibri" panose="020F0502020204030204" pitchFamily="34" charset="0"/>
                <a:cs typeface="Times New Roman" panose="02020603050405020304" pitchFamily="18" charset="0"/>
              </a:rPr>
              <a:t>P</a:t>
            </a:r>
            <a:r>
              <a:rPr lang="it-IT" dirty="0">
                <a:latin typeface="Palatino Linotype" panose="02040502050505030304" pitchFamily="18" charset="0"/>
                <a:ea typeface="Calibri" panose="020F0502020204030204" pitchFamily="34" charset="0"/>
                <a:cs typeface="Times New Roman" panose="02020603050405020304" pitchFamily="18" charset="0"/>
              </a:rPr>
              <a:t> noto della catenaria</a:t>
            </a:r>
            <a:endParaRPr lang="it-IT"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CasellaDiTesto 5">
            <a:extLst>
              <a:ext uri="{FF2B5EF4-FFF2-40B4-BE49-F238E27FC236}">
                <a16:creationId xmlns:a16="http://schemas.microsoft.com/office/drawing/2014/main" id="{ED8F2064-D823-4B28-B924-5CEAB81AA5E8}"/>
              </a:ext>
            </a:extLst>
          </p:cNvPr>
          <p:cNvSpPr txBox="1"/>
          <p:nvPr/>
        </p:nvSpPr>
        <p:spPr>
          <a:xfrm>
            <a:off x="3154019" y="938167"/>
            <a:ext cx="678019" cy="369332"/>
          </a:xfrm>
          <a:prstGeom prst="rect">
            <a:avLst/>
          </a:prstGeom>
          <a:solidFill>
            <a:schemeClr val="bg1"/>
          </a:solidFill>
        </p:spPr>
        <p:txBody>
          <a:bodyPr wrap="square" rtlCol="0">
            <a:spAutoFit/>
          </a:bodyPr>
          <a:lstStyle/>
          <a:p>
            <a:r>
              <a:rPr lang="it-IT" b="1" dirty="0">
                <a:latin typeface="Palatino Linotype" panose="02040502050505030304" pitchFamily="18" charset="0"/>
              </a:rPr>
              <a:t>MA</a:t>
            </a:r>
          </a:p>
        </p:txBody>
      </p:sp>
      <p:sp>
        <p:nvSpPr>
          <p:cNvPr id="7" name="CasellaDiTesto 6">
            <a:extLst>
              <a:ext uri="{FF2B5EF4-FFF2-40B4-BE49-F238E27FC236}">
                <a16:creationId xmlns:a16="http://schemas.microsoft.com/office/drawing/2014/main" id="{1FFD5A38-C721-4CC3-AF76-BCE471743544}"/>
              </a:ext>
            </a:extLst>
          </p:cNvPr>
          <p:cNvSpPr txBox="1"/>
          <p:nvPr/>
        </p:nvSpPr>
        <p:spPr>
          <a:xfrm>
            <a:off x="320874" y="2438400"/>
            <a:ext cx="8379423" cy="2835328"/>
          </a:xfrm>
          <a:prstGeom prst="rect">
            <a:avLst/>
          </a:prstGeom>
          <a:noFill/>
        </p:spPr>
        <p:txBody>
          <a:bodyPr wrap="square" rtlCol="0">
            <a:spAutoFit/>
          </a:bodyPr>
          <a:lstStyle/>
          <a:p>
            <a:pPr algn="just">
              <a:lnSpc>
                <a:spcPct val="150000"/>
              </a:lnSpc>
              <a:spcBef>
                <a:spcPts val="600"/>
              </a:spcBef>
              <a:spcAft>
                <a:spcPts val="600"/>
              </a:spcAft>
            </a:pPr>
            <a:r>
              <a:rPr lang="it-IT" sz="1600" dirty="0">
                <a:effectLst/>
                <a:latin typeface="Palatino Linotype" panose="02040502050505030304" pitchFamily="18" charset="0"/>
                <a:ea typeface="Calibri" panose="020F0502020204030204" pitchFamily="34" charset="0"/>
                <a:cs typeface="Times New Roman" panose="02020603050405020304" pitchFamily="18" charset="0"/>
              </a:rPr>
              <a:t>In generale la derivata di una funzione y(x) (equazione della catenaria) in un punto x</a:t>
            </a:r>
            <a:r>
              <a:rPr lang="it-IT" sz="1600" baseline="-25000" dirty="0">
                <a:effectLst/>
                <a:latin typeface="Palatino Linotype" panose="02040502050505030304" pitchFamily="18" charset="0"/>
                <a:ea typeface="Calibri" panose="020F0502020204030204" pitchFamily="34" charset="0"/>
                <a:cs typeface="Times New Roman" panose="02020603050405020304" pitchFamily="18" charset="0"/>
              </a:rPr>
              <a:t>P</a:t>
            </a:r>
            <a:r>
              <a:rPr lang="it-IT" sz="1600" dirty="0">
                <a:effectLst/>
                <a:latin typeface="Palatino Linotype" panose="02040502050505030304" pitchFamily="18" charset="0"/>
                <a:ea typeface="Calibri" panose="020F0502020204030204" pitchFamily="34" charset="0"/>
                <a:cs typeface="Times New Roman" panose="02020603050405020304" pitchFamily="18" charset="0"/>
              </a:rPr>
              <a:t> (noto), nel caso di funzioni a una variabile nel campo reale, corrisponde alla pendenza della retta tangente al grafico della funzione y(x) nel punto x</a:t>
            </a:r>
            <a:r>
              <a:rPr lang="it-IT" sz="1600" baseline="-25000" dirty="0">
                <a:effectLst/>
                <a:latin typeface="Palatino Linotype" panose="02040502050505030304" pitchFamily="18" charset="0"/>
                <a:ea typeface="Calibri" panose="020F0502020204030204" pitchFamily="34" charset="0"/>
                <a:cs typeface="Times New Roman" panose="02020603050405020304" pitchFamily="18" charset="0"/>
              </a:rPr>
              <a:t>P</a:t>
            </a:r>
            <a:r>
              <a:rPr lang="it-IT" sz="1600" dirty="0">
                <a:effectLst/>
                <a:latin typeface="Palatino Linotype" panose="02040502050505030304" pitchFamily="18" charset="0"/>
                <a:ea typeface="Calibri" panose="020F0502020204030204" pitchFamily="34" charset="0"/>
                <a:cs typeface="Times New Roman" panose="02020603050405020304" pitchFamily="18" charset="0"/>
              </a:rPr>
              <a:t> e ne rappresenta la migliore approssimazione lineare. Avendo noto il valore dell’inclinazione del dispositivo rispetto al terreno </a:t>
            </a:r>
            <a:r>
              <a:rPr lang="it-IT" sz="1600" dirty="0">
                <a:latin typeface="Palatino Linotype" panose="02040502050505030304" pitchFamily="18" charset="0"/>
                <a:ea typeface="Calibri" panose="020F0502020204030204" pitchFamily="34" charset="0"/>
                <a:cs typeface="Times New Roman" panose="02020603050405020304" pitchFamily="18" charset="0"/>
              </a:rPr>
              <a:t>è possibile</a:t>
            </a:r>
            <a:r>
              <a:rPr lang="it-IT" sz="1600" dirty="0">
                <a:effectLst/>
                <a:latin typeface="Palatino Linotype" panose="02040502050505030304" pitchFamily="18" charset="0"/>
                <a:ea typeface="Calibri" panose="020F0502020204030204" pitchFamily="34" charset="0"/>
                <a:cs typeface="Times New Roman" panose="02020603050405020304" pitchFamily="18" charset="0"/>
              </a:rPr>
              <a:t> ricavare il valore della costante della catenaria derivando y(x) e risolvendo l’equazione risultante rispetto a c, cioè:</a:t>
            </a:r>
          </a:p>
          <a:p>
            <a:pPr algn="just">
              <a:lnSpc>
                <a:spcPct val="150000"/>
              </a:lnSpc>
              <a:spcBef>
                <a:spcPts val="600"/>
              </a:spcBef>
              <a:spcAft>
                <a:spcPts val="600"/>
              </a:spcAft>
            </a:pPr>
            <a:endParaRPr lang="it-IT" sz="1800" dirty="0">
              <a:effectLst/>
              <a:latin typeface="Palatino Linotype" panose="0204050205050503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C6C085C4-B375-4BDF-9453-F5C556F122C2}"/>
                  </a:ext>
                </a:extLst>
              </p:cNvPr>
              <p:cNvSpPr txBox="1"/>
              <p:nvPr/>
            </p:nvSpPr>
            <p:spPr>
              <a:xfrm>
                <a:off x="75492" y="5048064"/>
                <a:ext cx="9068508" cy="587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it-IT" sz="1400" i="1">
                              <a:latin typeface="Cambria Math" panose="02040503050406030204" pitchFamily="18" charset="0"/>
                            </a:rPr>
                          </m:ctrlPr>
                        </m:sSupPr>
                        <m:e>
                          <m:r>
                            <a:rPr lang="it-IT" sz="1400" i="1">
                              <a:latin typeface="Cambria Math" panose="02040503050406030204" pitchFamily="18" charset="0"/>
                            </a:rPr>
                            <m:t>𝑦</m:t>
                          </m:r>
                        </m:e>
                        <m:sup>
                          <m:r>
                            <a:rPr lang="it-IT" sz="1400" i="1">
                              <a:latin typeface="Cambria Math" panose="02040503050406030204" pitchFamily="18" charset="0"/>
                            </a:rPr>
                            <m:t>′</m:t>
                          </m:r>
                        </m:sup>
                      </m:sSup>
                      <m:d>
                        <m:dPr>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r>
                                <a:rPr lang="it-IT" sz="1400" i="1">
                                  <a:latin typeface="Cambria Math" panose="02040503050406030204" pitchFamily="18" charset="0"/>
                                </a:rPr>
                                <m:t>𝑥</m:t>
                              </m:r>
                            </m:e>
                            <m:sub>
                              <m:r>
                                <a:rPr lang="it-IT" sz="1400" i="1">
                                  <a:latin typeface="Cambria Math" panose="02040503050406030204" pitchFamily="18" charset="0"/>
                                </a:rPr>
                                <m:t>𝑃</m:t>
                              </m:r>
                            </m:sub>
                          </m:sSub>
                        </m:e>
                      </m:d>
                      <m:r>
                        <a:rPr lang="it-IT" sz="1400" i="1">
                          <a:latin typeface="Cambria Math" panose="02040503050406030204" pitchFamily="18" charset="0"/>
                        </a:rPr>
                        <m:t>=2</m:t>
                      </m:r>
                      <m:func>
                        <m:funcPr>
                          <m:ctrlPr>
                            <a:rPr lang="it-IT" sz="1400" i="1">
                              <a:latin typeface="Cambria Math" panose="02040503050406030204" pitchFamily="18" charset="0"/>
                            </a:rPr>
                          </m:ctrlPr>
                        </m:funcPr>
                        <m:fName>
                          <m:r>
                            <m:rPr>
                              <m:sty m:val="p"/>
                            </m:rPr>
                            <a:rPr lang="it-IT" sz="1400">
                              <a:latin typeface="Cambria Math" panose="02040503050406030204" pitchFamily="18" charset="0"/>
                            </a:rPr>
                            <m:t>sinh</m:t>
                          </m:r>
                        </m:fName>
                        <m:e>
                          <m:d>
                            <m:dPr>
                              <m:ctrlPr>
                                <a:rPr lang="it-IT" sz="1400" i="1">
                                  <a:latin typeface="Cambria Math" panose="02040503050406030204" pitchFamily="18" charset="0"/>
                                </a:rPr>
                              </m:ctrlPr>
                            </m:dPr>
                            <m:e>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𝑥</m:t>
                                      </m:r>
                                    </m:e>
                                    <m:sub>
                                      <m:r>
                                        <a:rPr lang="it-IT" sz="1400" i="1">
                                          <a:latin typeface="Cambria Math" panose="02040503050406030204" pitchFamily="18" charset="0"/>
                                        </a:rPr>
                                        <m:t>𝑃</m:t>
                                      </m:r>
                                    </m:sub>
                                  </m:sSub>
                                </m:num>
                                <m:den>
                                  <m:r>
                                    <a:rPr lang="it-IT" sz="1400" i="1">
                                      <a:latin typeface="Cambria Math" panose="02040503050406030204" pitchFamily="18" charset="0"/>
                                    </a:rPr>
                                    <m:t>2</m:t>
                                  </m:r>
                                  <m:r>
                                    <a:rPr lang="it-IT" sz="1400" i="1">
                                      <a:latin typeface="Cambria Math" panose="02040503050406030204" pitchFamily="18" charset="0"/>
                                    </a:rPr>
                                    <m:t>𝑐</m:t>
                                  </m:r>
                                </m:den>
                              </m:f>
                              <m:r>
                                <a:rPr lang="it-IT" sz="1400" i="1">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𝑆</m:t>
                                  </m:r>
                                </m:num>
                                <m:den>
                                  <m:r>
                                    <a:rPr lang="it-IT" sz="1400" i="1">
                                      <a:latin typeface="Cambria Math" panose="02040503050406030204" pitchFamily="18" charset="0"/>
                                    </a:rPr>
                                    <m:t>4</m:t>
                                  </m:r>
                                  <m:r>
                                    <a:rPr lang="it-IT" sz="1400" i="1">
                                      <a:latin typeface="Cambria Math" panose="02040503050406030204" pitchFamily="18" charset="0"/>
                                    </a:rPr>
                                    <m:t>𝑐</m:t>
                                  </m:r>
                                </m:den>
                              </m:f>
                              <m:r>
                                <a:rPr lang="it-IT" sz="1400" i="1">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1</m:t>
                                  </m:r>
                                </m:num>
                                <m:den>
                                  <m:r>
                                    <a:rPr lang="it-IT" sz="1400" i="1">
                                      <a:latin typeface="Cambria Math" panose="02040503050406030204" pitchFamily="18" charset="0"/>
                                    </a:rPr>
                                    <m:t>2</m:t>
                                  </m:r>
                                </m:den>
                              </m:f>
                              <m:func>
                                <m:funcPr>
                                  <m:ctrlPr>
                                    <a:rPr lang="it-IT" sz="1400" i="1">
                                      <a:latin typeface="Cambria Math" panose="02040503050406030204" pitchFamily="18" charset="0"/>
                                    </a:rPr>
                                  </m:ctrlPr>
                                </m:funcPr>
                                <m:fName>
                                  <m:r>
                                    <m:rPr>
                                      <m:sty m:val="p"/>
                                    </m:rPr>
                                    <a:rPr lang="it-IT" sz="1400">
                                      <a:latin typeface="Cambria Math" panose="02040503050406030204" pitchFamily="18" charset="0"/>
                                    </a:rPr>
                                    <m:t>arcsinh</m:t>
                                  </m:r>
                                </m:fName>
                                <m:e>
                                  <m:d>
                                    <m:dPr>
                                      <m:ctrlPr>
                                        <a:rPr lang="it-IT" sz="1400" i="1">
                                          <a:latin typeface="Cambria Math" panose="02040503050406030204" pitchFamily="18" charset="0"/>
                                        </a:rPr>
                                      </m:ctrlPr>
                                    </m:dPr>
                                    <m:e>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h</m:t>
                                              </m:r>
                                            </m:e>
                                            <m:sub>
                                              <m:r>
                                                <a:rPr lang="it-IT" sz="1400" i="1">
                                                  <a:latin typeface="Cambria Math" panose="02040503050406030204" pitchFamily="18" charset="0"/>
                                                </a:rPr>
                                                <m:t>2</m:t>
                                              </m:r>
                                            </m:sub>
                                          </m:sSub>
                                          <m:r>
                                            <a:rPr lang="it-IT" sz="1400" i="1">
                                              <a:latin typeface="Cambria Math" panose="02040503050406030204" pitchFamily="18" charset="0"/>
                                            </a:rPr>
                                            <m:t>− </m:t>
                                          </m:r>
                                          <m:sSub>
                                            <m:sSubPr>
                                              <m:ctrlPr>
                                                <a:rPr lang="it-IT" sz="1400" i="1">
                                                  <a:latin typeface="Cambria Math" panose="02040503050406030204" pitchFamily="18" charset="0"/>
                                                </a:rPr>
                                              </m:ctrlPr>
                                            </m:sSubPr>
                                            <m:e>
                                              <m:r>
                                                <a:rPr lang="it-IT" sz="1400" i="1">
                                                  <a:latin typeface="Cambria Math" panose="02040503050406030204" pitchFamily="18" charset="0"/>
                                                </a:rPr>
                                                <m:t>h</m:t>
                                              </m:r>
                                            </m:e>
                                            <m:sub>
                                              <m:r>
                                                <a:rPr lang="it-IT" sz="1400" i="1">
                                                  <a:latin typeface="Cambria Math" panose="02040503050406030204" pitchFamily="18" charset="0"/>
                                                </a:rPr>
                                                <m:t>1</m:t>
                                              </m:r>
                                            </m:sub>
                                          </m:sSub>
                                        </m:num>
                                        <m:den>
                                          <m:r>
                                            <a:rPr lang="it-IT" sz="1400" i="1">
                                              <a:latin typeface="Cambria Math" panose="02040503050406030204" pitchFamily="18" charset="0"/>
                                            </a:rPr>
                                            <m:t>2</m:t>
                                          </m:r>
                                          <m:r>
                                            <a:rPr lang="it-IT" sz="1400" i="1">
                                              <a:latin typeface="Cambria Math" panose="02040503050406030204" pitchFamily="18" charset="0"/>
                                            </a:rPr>
                                            <m:t>𝑐</m:t>
                                          </m:r>
                                          <m:r>
                                            <a:rPr lang="it-IT" sz="1400" i="1">
                                              <a:latin typeface="Cambria Math" panose="02040503050406030204" pitchFamily="18" charset="0"/>
                                            </a:rPr>
                                            <m:t>∙</m:t>
                                          </m:r>
                                          <m:func>
                                            <m:funcPr>
                                              <m:ctrlPr>
                                                <a:rPr lang="it-IT" sz="1400" i="1">
                                                  <a:latin typeface="Cambria Math" panose="02040503050406030204" pitchFamily="18" charset="0"/>
                                                </a:rPr>
                                              </m:ctrlPr>
                                            </m:funcPr>
                                            <m:fName>
                                              <m:r>
                                                <m:rPr>
                                                  <m:sty m:val="p"/>
                                                </m:rPr>
                                                <a:rPr lang="it-IT" sz="1400">
                                                  <a:latin typeface="Cambria Math" panose="02040503050406030204" pitchFamily="18" charset="0"/>
                                                </a:rPr>
                                                <m:t>sinh</m:t>
                                              </m:r>
                                            </m:fName>
                                            <m:e>
                                              <m:d>
                                                <m:dPr>
                                                  <m:ctrlPr>
                                                    <a:rPr lang="it-IT" sz="1400" i="1">
                                                      <a:latin typeface="Cambria Math" panose="02040503050406030204" pitchFamily="18" charset="0"/>
                                                    </a:rPr>
                                                  </m:ctrlPr>
                                                </m:dPr>
                                                <m:e>
                                                  <m:f>
                                                    <m:fPr>
                                                      <m:ctrlPr>
                                                        <a:rPr lang="it-IT" sz="1400" i="1">
                                                          <a:latin typeface="Cambria Math" panose="02040503050406030204" pitchFamily="18" charset="0"/>
                                                        </a:rPr>
                                                      </m:ctrlPr>
                                                    </m:fPr>
                                                    <m:num>
                                                      <m:r>
                                                        <a:rPr lang="it-IT" sz="1400" i="1">
                                                          <a:latin typeface="Cambria Math" panose="02040503050406030204" pitchFamily="18" charset="0"/>
                                                        </a:rPr>
                                                        <m:t>𝑆</m:t>
                                                      </m:r>
                                                    </m:num>
                                                    <m:den>
                                                      <m:r>
                                                        <a:rPr lang="it-IT" sz="1400" i="1">
                                                          <a:latin typeface="Cambria Math" panose="02040503050406030204" pitchFamily="18" charset="0"/>
                                                        </a:rPr>
                                                        <m:t>2</m:t>
                                                      </m:r>
                                                      <m:r>
                                                        <a:rPr lang="it-IT" sz="1400" i="1">
                                                          <a:latin typeface="Cambria Math" panose="02040503050406030204" pitchFamily="18" charset="0"/>
                                                        </a:rPr>
                                                        <m:t>𝑐</m:t>
                                                      </m:r>
                                                    </m:den>
                                                  </m:f>
                                                </m:e>
                                              </m:d>
                                            </m:e>
                                          </m:func>
                                        </m:den>
                                      </m:f>
                                    </m:e>
                                  </m:d>
                                </m:e>
                              </m:func>
                            </m:e>
                          </m:d>
                        </m:e>
                      </m:func>
                      <m:r>
                        <a:rPr lang="it-IT" sz="1400" i="1">
                          <a:latin typeface="Cambria Math" panose="02040503050406030204" pitchFamily="18" charset="0"/>
                        </a:rPr>
                        <m:t>→2</m:t>
                      </m:r>
                      <m:func>
                        <m:funcPr>
                          <m:ctrlPr>
                            <a:rPr lang="it-IT" sz="1400" i="1">
                              <a:latin typeface="Cambria Math" panose="02040503050406030204" pitchFamily="18" charset="0"/>
                            </a:rPr>
                          </m:ctrlPr>
                        </m:funcPr>
                        <m:fName>
                          <m:r>
                            <m:rPr>
                              <m:sty m:val="p"/>
                            </m:rPr>
                            <a:rPr lang="it-IT" sz="1400">
                              <a:latin typeface="Cambria Math" panose="02040503050406030204" pitchFamily="18" charset="0"/>
                            </a:rPr>
                            <m:t>sinh</m:t>
                          </m:r>
                        </m:fName>
                        <m:e>
                          <m:d>
                            <m:dPr>
                              <m:ctrlPr>
                                <a:rPr lang="it-IT" sz="1400" i="1">
                                  <a:latin typeface="Cambria Math" panose="02040503050406030204" pitchFamily="18" charset="0"/>
                                </a:rPr>
                              </m:ctrlPr>
                            </m:dPr>
                            <m:e>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𝑥</m:t>
                                      </m:r>
                                    </m:e>
                                    <m:sub>
                                      <m:r>
                                        <a:rPr lang="it-IT" sz="1400" i="1">
                                          <a:latin typeface="Cambria Math" panose="02040503050406030204" pitchFamily="18" charset="0"/>
                                        </a:rPr>
                                        <m:t>𝑃</m:t>
                                      </m:r>
                                    </m:sub>
                                  </m:sSub>
                                </m:num>
                                <m:den>
                                  <m:r>
                                    <a:rPr lang="it-IT" sz="1400" i="1">
                                      <a:latin typeface="Cambria Math" panose="02040503050406030204" pitchFamily="18" charset="0"/>
                                    </a:rPr>
                                    <m:t>2</m:t>
                                  </m:r>
                                  <m:r>
                                    <a:rPr lang="it-IT" sz="1400" i="1">
                                      <a:latin typeface="Cambria Math" panose="02040503050406030204" pitchFamily="18" charset="0"/>
                                    </a:rPr>
                                    <m:t>𝑐</m:t>
                                  </m:r>
                                </m:den>
                              </m:f>
                              <m:r>
                                <a:rPr lang="it-IT" sz="1400" i="1">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𝑆</m:t>
                                  </m:r>
                                </m:num>
                                <m:den>
                                  <m:r>
                                    <a:rPr lang="it-IT" sz="1400" i="1">
                                      <a:latin typeface="Cambria Math" panose="02040503050406030204" pitchFamily="18" charset="0"/>
                                    </a:rPr>
                                    <m:t>4</m:t>
                                  </m:r>
                                  <m:r>
                                    <a:rPr lang="it-IT" sz="1400" i="1">
                                      <a:latin typeface="Cambria Math" panose="02040503050406030204" pitchFamily="18" charset="0"/>
                                    </a:rPr>
                                    <m:t>𝑐</m:t>
                                  </m:r>
                                </m:den>
                              </m:f>
                              <m:r>
                                <a:rPr lang="it-IT" sz="1400" i="1">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1</m:t>
                                  </m:r>
                                </m:num>
                                <m:den>
                                  <m:r>
                                    <a:rPr lang="it-IT" sz="1400" i="1">
                                      <a:latin typeface="Cambria Math" panose="02040503050406030204" pitchFamily="18" charset="0"/>
                                    </a:rPr>
                                    <m:t>2</m:t>
                                  </m:r>
                                </m:den>
                              </m:f>
                              <m:func>
                                <m:funcPr>
                                  <m:ctrlPr>
                                    <a:rPr lang="it-IT" sz="1400" i="1">
                                      <a:latin typeface="Cambria Math" panose="02040503050406030204" pitchFamily="18" charset="0"/>
                                    </a:rPr>
                                  </m:ctrlPr>
                                </m:funcPr>
                                <m:fName>
                                  <m:r>
                                    <m:rPr>
                                      <m:sty m:val="p"/>
                                    </m:rPr>
                                    <a:rPr lang="it-IT" sz="1400">
                                      <a:latin typeface="Cambria Math" panose="02040503050406030204" pitchFamily="18" charset="0"/>
                                    </a:rPr>
                                    <m:t>arcsinh</m:t>
                                  </m:r>
                                </m:fName>
                                <m:e>
                                  <m:d>
                                    <m:dPr>
                                      <m:ctrlPr>
                                        <a:rPr lang="it-IT" sz="1400" i="1">
                                          <a:latin typeface="Cambria Math" panose="02040503050406030204" pitchFamily="18" charset="0"/>
                                        </a:rPr>
                                      </m:ctrlPr>
                                    </m:dPr>
                                    <m:e>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h</m:t>
                                              </m:r>
                                            </m:e>
                                            <m:sub>
                                              <m:r>
                                                <a:rPr lang="it-IT" sz="1400" i="1">
                                                  <a:latin typeface="Cambria Math" panose="02040503050406030204" pitchFamily="18" charset="0"/>
                                                </a:rPr>
                                                <m:t>2</m:t>
                                              </m:r>
                                            </m:sub>
                                          </m:sSub>
                                          <m:r>
                                            <a:rPr lang="it-IT" sz="1400" i="1">
                                              <a:latin typeface="Cambria Math" panose="02040503050406030204" pitchFamily="18" charset="0"/>
                                            </a:rPr>
                                            <m:t>− </m:t>
                                          </m:r>
                                          <m:sSub>
                                            <m:sSubPr>
                                              <m:ctrlPr>
                                                <a:rPr lang="it-IT" sz="1400" i="1">
                                                  <a:latin typeface="Cambria Math" panose="02040503050406030204" pitchFamily="18" charset="0"/>
                                                </a:rPr>
                                              </m:ctrlPr>
                                            </m:sSubPr>
                                            <m:e>
                                              <m:r>
                                                <a:rPr lang="it-IT" sz="1400" i="1">
                                                  <a:latin typeface="Cambria Math" panose="02040503050406030204" pitchFamily="18" charset="0"/>
                                                </a:rPr>
                                                <m:t>h</m:t>
                                              </m:r>
                                            </m:e>
                                            <m:sub>
                                              <m:r>
                                                <a:rPr lang="it-IT" sz="1400" i="1">
                                                  <a:latin typeface="Cambria Math" panose="02040503050406030204" pitchFamily="18" charset="0"/>
                                                </a:rPr>
                                                <m:t>1</m:t>
                                              </m:r>
                                            </m:sub>
                                          </m:sSub>
                                        </m:num>
                                        <m:den>
                                          <m:r>
                                            <a:rPr lang="it-IT" sz="1400" i="1">
                                              <a:latin typeface="Cambria Math" panose="02040503050406030204" pitchFamily="18" charset="0"/>
                                            </a:rPr>
                                            <m:t>2</m:t>
                                          </m:r>
                                          <m:r>
                                            <a:rPr lang="it-IT" sz="1400" i="1">
                                              <a:latin typeface="Cambria Math" panose="02040503050406030204" pitchFamily="18" charset="0"/>
                                            </a:rPr>
                                            <m:t>𝑐</m:t>
                                          </m:r>
                                          <m:r>
                                            <a:rPr lang="it-IT" sz="1400" i="1">
                                              <a:latin typeface="Cambria Math" panose="02040503050406030204" pitchFamily="18" charset="0"/>
                                            </a:rPr>
                                            <m:t>∙</m:t>
                                          </m:r>
                                          <m:func>
                                            <m:funcPr>
                                              <m:ctrlPr>
                                                <a:rPr lang="it-IT" sz="1400" i="1">
                                                  <a:latin typeface="Cambria Math" panose="02040503050406030204" pitchFamily="18" charset="0"/>
                                                </a:rPr>
                                              </m:ctrlPr>
                                            </m:funcPr>
                                            <m:fName>
                                              <m:r>
                                                <m:rPr>
                                                  <m:sty m:val="p"/>
                                                </m:rPr>
                                                <a:rPr lang="it-IT" sz="1400">
                                                  <a:latin typeface="Cambria Math" panose="02040503050406030204" pitchFamily="18" charset="0"/>
                                                </a:rPr>
                                                <m:t>sinh</m:t>
                                              </m:r>
                                            </m:fName>
                                            <m:e>
                                              <m:d>
                                                <m:dPr>
                                                  <m:ctrlPr>
                                                    <a:rPr lang="it-IT" sz="1400" i="1">
                                                      <a:latin typeface="Cambria Math" panose="02040503050406030204" pitchFamily="18" charset="0"/>
                                                    </a:rPr>
                                                  </m:ctrlPr>
                                                </m:dPr>
                                                <m:e>
                                                  <m:f>
                                                    <m:fPr>
                                                      <m:ctrlPr>
                                                        <a:rPr lang="it-IT" sz="1400" i="1">
                                                          <a:latin typeface="Cambria Math" panose="02040503050406030204" pitchFamily="18" charset="0"/>
                                                        </a:rPr>
                                                      </m:ctrlPr>
                                                    </m:fPr>
                                                    <m:num>
                                                      <m:r>
                                                        <a:rPr lang="it-IT" sz="1400" i="1">
                                                          <a:latin typeface="Cambria Math" panose="02040503050406030204" pitchFamily="18" charset="0"/>
                                                        </a:rPr>
                                                        <m:t>𝑆</m:t>
                                                      </m:r>
                                                    </m:num>
                                                    <m:den>
                                                      <m:r>
                                                        <a:rPr lang="it-IT" sz="1400" i="1">
                                                          <a:latin typeface="Cambria Math" panose="02040503050406030204" pitchFamily="18" charset="0"/>
                                                        </a:rPr>
                                                        <m:t>2</m:t>
                                                      </m:r>
                                                      <m:r>
                                                        <a:rPr lang="it-IT" sz="1400" i="1">
                                                          <a:latin typeface="Cambria Math" panose="02040503050406030204" pitchFamily="18" charset="0"/>
                                                        </a:rPr>
                                                        <m:t>𝑐</m:t>
                                                      </m:r>
                                                    </m:den>
                                                  </m:f>
                                                </m:e>
                                              </m:d>
                                            </m:e>
                                          </m:func>
                                        </m:den>
                                      </m:f>
                                    </m:e>
                                  </m:d>
                                </m:e>
                              </m:func>
                            </m:e>
                          </m:d>
                        </m:e>
                      </m:func>
                      <m:r>
                        <a:rPr lang="it-IT" sz="1400" i="1">
                          <a:latin typeface="Cambria Math" panose="02040503050406030204" pitchFamily="18" charset="0"/>
                        </a:rPr>
                        <m:t>− </m:t>
                      </m:r>
                      <m:sSup>
                        <m:sSupPr>
                          <m:ctrlPr>
                            <a:rPr lang="it-IT" sz="1400" i="1">
                              <a:latin typeface="Cambria Math" panose="02040503050406030204" pitchFamily="18" charset="0"/>
                            </a:rPr>
                          </m:ctrlPr>
                        </m:sSupPr>
                        <m:e>
                          <m:r>
                            <a:rPr lang="it-IT" sz="1400" i="1">
                              <a:latin typeface="Cambria Math" panose="02040503050406030204" pitchFamily="18" charset="0"/>
                            </a:rPr>
                            <m:t>𝑦</m:t>
                          </m:r>
                        </m:e>
                        <m:sup>
                          <m:r>
                            <a:rPr lang="it-IT" sz="1400" i="1">
                              <a:latin typeface="Cambria Math" panose="02040503050406030204" pitchFamily="18" charset="0"/>
                            </a:rPr>
                            <m:t>′</m:t>
                          </m:r>
                        </m:sup>
                      </m:sSup>
                      <m:d>
                        <m:dPr>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r>
                                <a:rPr lang="it-IT" sz="1400" i="1">
                                  <a:latin typeface="Cambria Math" panose="02040503050406030204" pitchFamily="18" charset="0"/>
                                </a:rPr>
                                <m:t>𝑥</m:t>
                              </m:r>
                            </m:e>
                            <m:sub>
                              <m:r>
                                <a:rPr lang="it-IT" sz="1400" i="1">
                                  <a:latin typeface="Cambria Math" panose="02040503050406030204" pitchFamily="18" charset="0"/>
                                </a:rPr>
                                <m:t>𝑃</m:t>
                              </m:r>
                            </m:sub>
                          </m:sSub>
                        </m:e>
                      </m:d>
                      <m:r>
                        <a:rPr lang="it-IT" sz="1400" i="1">
                          <a:latin typeface="Cambria Math" panose="02040503050406030204" pitchFamily="18" charset="0"/>
                        </a:rPr>
                        <m:t>=0</m:t>
                      </m:r>
                    </m:oMath>
                  </m:oMathPara>
                </a14:m>
                <a:endParaRPr lang="it-IT" sz="1400" dirty="0"/>
              </a:p>
            </p:txBody>
          </p:sp>
        </mc:Choice>
        <mc:Fallback xmlns="">
          <p:sp>
            <p:nvSpPr>
              <p:cNvPr id="8" name="CasellaDiTesto 7">
                <a:extLst>
                  <a:ext uri="{FF2B5EF4-FFF2-40B4-BE49-F238E27FC236}">
                    <a16:creationId xmlns:a16="http://schemas.microsoft.com/office/drawing/2014/main" id="{C6C085C4-B375-4BDF-9453-F5C556F122C2}"/>
                  </a:ext>
                </a:extLst>
              </p:cNvPr>
              <p:cNvSpPr txBox="1">
                <a:spLocks noRot="1" noChangeAspect="1" noMove="1" noResize="1" noEditPoints="1" noAdjustHandles="1" noChangeArrowheads="1" noChangeShapeType="1" noTextEdit="1"/>
              </p:cNvSpPr>
              <p:nvPr/>
            </p:nvSpPr>
            <p:spPr>
              <a:xfrm>
                <a:off x="75492" y="5048064"/>
                <a:ext cx="9068508" cy="587853"/>
              </a:xfrm>
              <a:prstGeom prst="rect">
                <a:avLst/>
              </a:prstGeom>
              <a:blipFill>
                <a:blip r:embed="rId2"/>
                <a:stretch>
                  <a:fillRect b="-9278"/>
                </a:stretch>
              </a:blipFill>
            </p:spPr>
            <p:txBody>
              <a:bodyPr/>
              <a:lstStyle/>
              <a:p>
                <a:r>
                  <a:rPr lang="it-IT">
                    <a:noFill/>
                  </a:rPr>
                  <a:t> </a:t>
                </a:r>
              </a:p>
            </p:txBody>
          </p:sp>
        </mc:Fallback>
      </mc:AlternateContent>
    </p:spTree>
    <p:extLst>
      <p:ext uri="{BB962C8B-B14F-4D97-AF65-F5344CB8AC3E}">
        <p14:creationId xmlns:p14="http://schemas.microsoft.com/office/powerpoint/2010/main" val="928659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32</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32</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0" y="0"/>
            <a:ext cx="9297738" cy="11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nSpc>
                <a:spcPct val="150000"/>
              </a:lnSpc>
              <a:spcBef>
                <a:spcPct val="0"/>
              </a:spcBef>
              <a:buClrTx/>
              <a:buFontTx/>
              <a:buNone/>
            </a:pPr>
            <a:r>
              <a:rPr lang="it-IT" altLang="it-IT" b="1" u="sng" dirty="0">
                <a:solidFill>
                  <a:srgbClr val="007F51"/>
                </a:solidFill>
                <a:latin typeface="Palatino Linotype" panose="02040502050505030304" pitchFamily="18" charset="0"/>
              </a:rPr>
              <a:t>Implementazione degli algoritmi</a:t>
            </a:r>
          </a:p>
          <a:p>
            <a:pPr>
              <a:lnSpc>
                <a:spcPct val="150000"/>
              </a:lnSpc>
              <a:spcBef>
                <a:spcPct val="0"/>
              </a:spcBef>
              <a:buClrTx/>
              <a:buFontTx/>
              <a:buNone/>
            </a:pPr>
            <a:r>
              <a:rPr lang="it-IT" altLang="it-IT" b="1" dirty="0">
                <a:solidFill>
                  <a:srgbClr val="007F51"/>
                </a:solidFill>
                <a:latin typeface="Palatino Linotype" panose="02040502050505030304" pitchFamily="18" charset="0"/>
              </a:rPr>
              <a:t>Implementazione del modello della catenaria in assenza di errori</a:t>
            </a:r>
          </a:p>
        </p:txBody>
      </p:sp>
      <p:pic>
        <p:nvPicPr>
          <p:cNvPr id="12" name="Immagine 11">
            <a:extLst>
              <a:ext uri="{FF2B5EF4-FFF2-40B4-BE49-F238E27FC236}">
                <a16:creationId xmlns:a16="http://schemas.microsoft.com/office/drawing/2014/main" id="{099F02F9-1041-45CA-BE9F-5FEBD8B6A5F2}"/>
              </a:ext>
            </a:extLst>
          </p:cNvPr>
          <p:cNvPicPr/>
          <p:nvPr/>
        </p:nvPicPr>
        <p:blipFill>
          <a:blip r:embed="rId2">
            <a:extLst>
              <a:ext uri="{28A0092B-C50C-407E-A947-70E740481C1C}">
                <a14:useLocalDpi xmlns:a14="http://schemas.microsoft.com/office/drawing/2010/main" val="0"/>
              </a:ext>
            </a:extLst>
          </a:blip>
          <a:stretch>
            <a:fillRect/>
          </a:stretch>
        </p:blipFill>
        <p:spPr>
          <a:xfrm>
            <a:off x="1" y="1176107"/>
            <a:ext cx="4678016" cy="4389805"/>
          </a:xfrm>
          <a:prstGeom prst="rect">
            <a:avLst/>
          </a:prstGeom>
        </p:spPr>
      </p:pic>
      <p:pic>
        <p:nvPicPr>
          <p:cNvPr id="16" name="Immagine 15">
            <a:extLst>
              <a:ext uri="{FF2B5EF4-FFF2-40B4-BE49-F238E27FC236}">
                <a16:creationId xmlns:a16="http://schemas.microsoft.com/office/drawing/2014/main" id="{EF01322D-98A7-48C2-9382-703ABAE628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39478" y="1172934"/>
            <a:ext cx="4572000" cy="4389805"/>
          </a:xfrm>
          <a:prstGeom prst="rect">
            <a:avLst/>
          </a:prstGeom>
          <a:noFill/>
          <a:ln>
            <a:noFill/>
          </a:ln>
        </p:spPr>
      </p:pic>
    </p:spTree>
    <p:extLst>
      <p:ext uri="{BB962C8B-B14F-4D97-AF65-F5344CB8AC3E}">
        <p14:creationId xmlns:p14="http://schemas.microsoft.com/office/powerpoint/2010/main" val="2106445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33</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33</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0" y="26504"/>
            <a:ext cx="89466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dirty="0">
                <a:solidFill>
                  <a:srgbClr val="007F51"/>
                </a:solidFill>
                <a:latin typeface="Palatino Linotype" panose="02040502050505030304" pitchFamily="18" charset="0"/>
              </a:rPr>
              <a:t>Catenaria VS Parabola: grafici a confronto con una campata di </a:t>
            </a:r>
          </a:p>
          <a:p>
            <a:pPr>
              <a:spcBef>
                <a:spcPct val="0"/>
              </a:spcBef>
              <a:buClrTx/>
              <a:buFontTx/>
              <a:buNone/>
            </a:pPr>
            <a:r>
              <a:rPr lang="it-IT" altLang="it-IT" b="1" dirty="0">
                <a:solidFill>
                  <a:srgbClr val="007F51"/>
                </a:solidFill>
                <a:latin typeface="Palatino Linotype" panose="02040502050505030304" pitchFamily="18" charset="0"/>
              </a:rPr>
              <a:t>400 metri</a:t>
            </a:r>
          </a:p>
        </p:txBody>
      </p:sp>
      <p:pic>
        <p:nvPicPr>
          <p:cNvPr id="20" name="Immagine 19">
            <a:extLst>
              <a:ext uri="{FF2B5EF4-FFF2-40B4-BE49-F238E27FC236}">
                <a16:creationId xmlns:a16="http://schemas.microsoft.com/office/drawing/2014/main" id="{6D1FC58A-41FE-418F-A49D-13015092FC6B}"/>
              </a:ext>
            </a:extLst>
          </p:cNvPr>
          <p:cNvPicPr/>
          <p:nvPr/>
        </p:nvPicPr>
        <p:blipFill>
          <a:blip r:embed="rId2">
            <a:extLst>
              <a:ext uri="{28A0092B-C50C-407E-A947-70E740481C1C}">
                <a14:useLocalDpi xmlns:a14="http://schemas.microsoft.com/office/drawing/2010/main" val="0"/>
              </a:ext>
            </a:extLst>
          </a:blip>
          <a:stretch>
            <a:fillRect/>
          </a:stretch>
        </p:blipFill>
        <p:spPr>
          <a:xfrm>
            <a:off x="19050" y="830997"/>
            <a:ext cx="4751733" cy="4761420"/>
          </a:xfrm>
          <a:prstGeom prst="rect">
            <a:avLst/>
          </a:prstGeom>
        </p:spPr>
      </p:pic>
      <p:pic>
        <p:nvPicPr>
          <p:cNvPr id="22" name="Immagine 21" descr="Immagine che contiene tavolo&#10;&#10;Descrizione generata automaticamente">
            <a:extLst>
              <a:ext uri="{FF2B5EF4-FFF2-40B4-BE49-F238E27FC236}">
                <a16:creationId xmlns:a16="http://schemas.microsoft.com/office/drawing/2014/main" id="{6A388D07-B7A1-46D3-8A70-8F9AB9B4B4DE}"/>
              </a:ext>
            </a:extLst>
          </p:cNvPr>
          <p:cNvPicPr/>
          <p:nvPr/>
        </p:nvPicPr>
        <p:blipFill>
          <a:blip r:embed="rId3">
            <a:extLst>
              <a:ext uri="{28A0092B-C50C-407E-A947-70E740481C1C}">
                <a14:useLocalDpi xmlns:a14="http://schemas.microsoft.com/office/drawing/2010/main" val="0"/>
              </a:ext>
            </a:extLst>
          </a:blip>
          <a:stretch>
            <a:fillRect/>
          </a:stretch>
        </p:blipFill>
        <p:spPr>
          <a:xfrm>
            <a:off x="4572001" y="849288"/>
            <a:ext cx="4552950" cy="4743129"/>
          </a:xfrm>
          <a:prstGeom prst="rect">
            <a:avLst/>
          </a:prstGeom>
        </p:spPr>
      </p:pic>
    </p:spTree>
    <p:extLst>
      <p:ext uri="{BB962C8B-B14F-4D97-AF65-F5344CB8AC3E}">
        <p14:creationId xmlns:p14="http://schemas.microsoft.com/office/powerpoint/2010/main" val="2761104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34</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34</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0" y="0"/>
            <a:ext cx="89210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spcBef>
                <a:spcPct val="0"/>
              </a:spcBef>
              <a:buClrTx/>
              <a:buFontTx/>
              <a:buNone/>
            </a:pPr>
            <a:r>
              <a:rPr lang="it-IT" altLang="it-IT" sz="1600" b="1" dirty="0">
                <a:solidFill>
                  <a:srgbClr val="007F51"/>
                </a:solidFill>
                <a:latin typeface="Palatino Linotype" panose="02040502050505030304" pitchFamily="18" charset="0"/>
              </a:rPr>
              <a:t>Implementazione del modello della catenaria in presenza di errori:</a:t>
            </a:r>
          </a:p>
          <a:p>
            <a:pPr algn="just">
              <a:spcBef>
                <a:spcPct val="0"/>
              </a:spcBef>
              <a:buClrTx/>
              <a:buFontTx/>
              <a:buNone/>
            </a:pPr>
            <a:r>
              <a:rPr lang="it-IT" altLang="it-IT" sz="1600" b="1" dirty="0">
                <a:solidFill>
                  <a:srgbClr val="007F51"/>
                </a:solidFill>
                <a:latin typeface="Palatino Linotype" panose="02040502050505030304" pitchFamily="18" charset="0"/>
              </a:rPr>
              <a:t>andamento degli errori percentuali delle grandezze target della catenaria al variare dell’errore percentuale presente sulle altezze dei tralicci h</a:t>
            </a:r>
            <a:r>
              <a:rPr lang="it-IT" altLang="it-IT" sz="1600" b="1" baseline="-25000" dirty="0">
                <a:solidFill>
                  <a:srgbClr val="007F51"/>
                </a:solidFill>
                <a:latin typeface="Palatino Linotype" panose="02040502050505030304" pitchFamily="18" charset="0"/>
              </a:rPr>
              <a:t>1</a:t>
            </a:r>
            <a:r>
              <a:rPr lang="it-IT" altLang="it-IT" sz="1600" b="1" dirty="0">
                <a:solidFill>
                  <a:srgbClr val="007F51"/>
                </a:solidFill>
                <a:latin typeface="Palatino Linotype" panose="02040502050505030304" pitchFamily="18" charset="0"/>
              </a:rPr>
              <a:t>, h</a:t>
            </a:r>
            <a:r>
              <a:rPr lang="it-IT" altLang="it-IT" sz="1600" b="1" baseline="-25000" dirty="0">
                <a:solidFill>
                  <a:srgbClr val="007F51"/>
                </a:solidFill>
                <a:latin typeface="Palatino Linotype" panose="02040502050505030304" pitchFamily="18" charset="0"/>
              </a:rPr>
              <a:t>2</a:t>
            </a:r>
            <a:endParaRPr lang="it-IT" altLang="it-IT" sz="1600" b="1" dirty="0">
              <a:solidFill>
                <a:srgbClr val="007F51"/>
              </a:solidFill>
              <a:latin typeface="Palatino Linotype" panose="02040502050505030304" pitchFamily="18" charset="0"/>
            </a:endParaRPr>
          </a:p>
        </p:txBody>
      </p:sp>
      <p:pic>
        <p:nvPicPr>
          <p:cNvPr id="20" name="Immagine 19">
            <a:extLst>
              <a:ext uri="{FF2B5EF4-FFF2-40B4-BE49-F238E27FC236}">
                <a16:creationId xmlns:a16="http://schemas.microsoft.com/office/drawing/2014/main" id="{BD79A004-9E69-4075-B81F-926633B7049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7926" y="1061632"/>
            <a:ext cx="4314074" cy="2597426"/>
          </a:xfrm>
          <a:prstGeom prst="rect">
            <a:avLst/>
          </a:prstGeom>
          <a:noFill/>
          <a:ln>
            <a:noFill/>
          </a:ln>
        </p:spPr>
      </p:pic>
      <p:pic>
        <p:nvPicPr>
          <p:cNvPr id="22" name="Immagine 21">
            <a:extLst>
              <a:ext uri="{FF2B5EF4-FFF2-40B4-BE49-F238E27FC236}">
                <a16:creationId xmlns:a16="http://schemas.microsoft.com/office/drawing/2014/main" id="{EE794BB4-FE26-459B-9ADC-F21F99AA26B7}"/>
              </a:ext>
            </a:extLst>
          </p:cNvPr>
          <p:cNvPicPr/>
          <p:nvPr/>
        </p:nvPicPr>
        <p:blipFill>
          <a:blip r:embed="rId3">
            <a:extLst>
              <a:ext uri="{28A0092B-C50C-407E-A947-70E740481C1C}">
                <a14:useLocalDpi xmlns:a14="http://schemas.microsoft.com/office/drawing/2010/main" val="0"/>
              </a:ext>
            </a:extLst>
          </a:blip>
          <a:stretch>
            <a:fillRect/>
          </a:stretch>
        </p:blipFill>
        <p:spPr>
          <a:xfrm>
            <a:off x="4487026" y="1070369"/>
            <a:ext cx="4314074" cy="2597427"/>
          </a:xfrm>
          <a:prstGeom prst="rect">
            <a:avLst/>
          </a:prstGeom>
        </p:spPr>
      </p:pic>
      <p:pic>
        <p:nvPicPr>
          <p:cNvPr id="16" name="Immagine 15">
            <a:extLst>
              <a:ext uri="{FF2B5EF4-FFF2-40B4-BE49-F238E27FC236}">
                <a16:creationId xmlns:a16="http://schemas.microsoft.com/office/drawing/2014/main" id="{47E29769-FD4E-4395-BDC1-369CB34CF497}"/>
              </a:ext>
            </a:extLst>
          </p:cNvPr>
          <p:cNvPicPr/>
          <p:nvPr/>
        </p:nvPicPr>
        <p:blipFill>
          <a:blip r:embed="rId4">
            <a:extLst>
              <a:ext uri="{28A0092B-C50C-407E-A947-70E740481C1C}">
                <a14:useLocalDpi xmlns:a14="http://schemas.microsoft.com/office/drawing/2010/main" val="0"/>
              </a:ext>
            </a:extLst>
          </a:blip>
          <a:stretch>
            <a:fillRect/>
          </a:stretch>
        </p:blipFill>
        <p:spPr>
          <a:xfrm>
            <a:off x="288572" y="3656480"/>
            <a:ext cx="4314074" cy="2299908"/>
          </a:xfrm>
          <a:prstGeom prst="rect">
            <a:avLst/>
          </a:prstGeom>
        </p:spPr>
      </p:pic>
      <p:pic>
        <p:nvPicPr>
          <p:cNvPr id="23" name="Immagine 22">
            <a:extLst>
              <a:ext uri="{FF2B5EF4-FFF2-40B4-BE49-F238E27FC236}">
                <a16:creationId xmlns:a16="http://schemas.microsoft.com/office/drawing/2014/main" id="{9CC4C100-44F5-4BC8-B63A-670A9FC7F259}"/>
              </a:ext>
            </a:extLst>
          </p:cNvPr>
          <p:cNvPicPr/>
          <p:nvPr/>
        </p:nvPicPr>
        <p:blipFill>
          <a:blip r:embed="rId5">
            <a:extLst>
              <a:ext uri="{28A0092B-C50C-407E-A947-70E740481C1C}">
                <a14:useLocalDpi xmlns:a14="http://schemas.microsoft.com/office/drawing/2010/main" val="0"/>
              </a:ext>
            </a:extLst>
          </a:blip>
          <a:stretch>
            <a:fillRect/>
          </a:stretch>
        </p:blipFill>
        <p:spPr>
          <a:xfrm>
            <a:off x="4386146" y="3656480"/>
            <a:ext cx="4552950" cy="2310934"/>
          </a:xfrm>
          <a:prstGeom prst="rect">
            <a:avLst/>
          </a:prstGeom>
        </p:spPr>
      </p:pic>
      <p:cxnSp>
        <p:nvCxnSpPr>
          <p:cNvPr id="3" name="Connettore diritto 2">
            <a:extLst>
              <a:ext uri="{FF2B5EF4-FFF2-40B4-BE49-F238E27FC236}">
                <a16:creationId xmlns:a16="http://schemas.microsoft.com/office/drawing/2014/main" id="{1572B438-8E31-4FD7-8C8F-2378E9FD1F8C}"/>
              </a:ext>
            </a:extLst>
          </p:cNvPr>
          <p:cNvCxnSpPr/>
          <p:nvPr/>
        </p:nvCxnSpPr>
        <p:spPr>
          <a:xfrm>
            <a:off x="4487026" y="1070369"/>
            <a:ext cx="0" cy="47738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84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35</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35</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0" y="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spcBef>
                <a:spcPct val="0"/>
              </a:spcBef>
              <a:buClrTx/>
              <a:buFontTx/>
              <a:buNone/>
            </a:pPr>
            <a:r>
              <a:rPr lang="it-IT" altLang="it-IT" sz="1600" b="1" dirty="0">
                <a:solidFill>
                  <a:srgbClr val="007F51"/>
                </a:solidFill>
                <a:latin typeface="Palatino Linotype" panose="02040502050505030304" pitchFamily="18" charset="0"/>
              </a:rPr>
              <a:t>Implementazione del modello della catenaria in presenza di errori:</a:t>
            </a:r>
          </a:p>
          <a:p>
            <a:pPr algn="just">
              <a:spcBef>
                <a:spcPct val="0"/>
              </a:spcBef>
              <a:buClrTx/>
              <a:buFontTx/>
              <a:buNone/>
            </a:pPr>
            <a:r>
              <a:rPr lang="it-IT" altLang="it-IT" sz="1600" b="1" dirty="0">
                <a:solidFill>
                  <a:srgbClr val="007F51"/>
                </a:solidFill>
                <a:latin typeface="Palatino Linotype" panose="02040502050505030304" pitchFamily="18" charset="0"/>
              </a:rPr>
              <a:t>andamento degli errori percentuali delle grandezze target di tre catenarie al variare dell’errore percentuale presente sugli angoli di inclinazione y</a:t>
            </a:r>
            <a:r>
              <a:rPr lang="it-IT" altLang="it-IT" sz="1600" b="1" baseline="-25000" dirty="0">
                <a:solidFill>
                  <a:srgbClr val="007F51"/>
                </a:solidFill>
                <a:latin typeface="Palatino Linotype" panose="02040502050505030304" pitchFamily="18" charset="0"/>
              </a:rPr>
              <a:t>der</a:t>
            </a:r>
            <a:r>
              <a:rPr lang="it-IT" altLang="it-IT" sz="1600" b="1" dirty="0">
                <a:solidFill>
                  <a:srgbClr val="007F51"/>
                </a:solidFill>
                <a:latin typeface="Palatino Linotype" panose="02040502050505030304" pitchFamily="18" charset="0"/>
              </a:rPr>
              <a:t> del dispositivo installato sulle tre catenarie</a:t>
            </a:r>
          </a:p>
        </p:txBody>
      </p:sp>
      <p:pic>
        <p:nvPicPr>
          <p:cNvPr id="29" name="Immagine 28">
            <a:extLst>
              <a:ext uri="{FF2B5EF4-FFF2-40B4-BE49-F238E27FC236}">
                <a16:creationId xmlns:a16="http://schemas.microsoft.com/office/drawing/2014/main" id="{B23DCAC3-EA19-4D93-90E8-A4594BD773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76207" y="3621418"/>
            <a:ext cx="4893028" cy="2460382"/>
          </a:xfrm>
          <a:prstGeom prst="rect">
            <a:avLst/>
          </a:prstGeom>
          <a:noFill/>
          <a:ln>
            <a:noFill/>
          </a:ln>
        </p:spPr>
      </p:pic>
      <p:pic>
        <p:nvPicPr>
          <p:cNvPr id="30" name="Immagine 29">
            <a:extLst>
              <a:ext uri="{FF2B5EF4-FFF2-40B4-BE49-F238E27FC236}">
                <a16:creationId xmlns:a16="http://schemas.microsoft.com/office/drawing/2014/main" id="{B9D8FD74-39B2-4CC7-96E9-E9CB176D7C8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76207" y="1016652"/>
            <a:ext cx="4893028" cy="2531206"/>
          </a:xfrm>
          <a:prstGeom prst="rect">
            <a:avLst/>
          </a:prstGeom>
          <a:noFill/>
          <a:ln>
            <a:noFill/>
          </a:ln>
        </p:spPr>
      </p:pic>
      <p:pic>
        <p:nvPicPr>
          <p:cNvPr id="1026" name="Immagine 6">
            <a:extLst>
              <a:ext uri="{FF2B5EF4-FFF2-40B4-BE49-F238E27FC236}">
                <a16:creationId xmlns:a16="http://schemas.microsoft.com/office/drawing/2014/main" id="{8D9CB816-E556-4780-80B6-7176DCCB4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61" y="3644261"/>
            <a:ext cx="4188656" cy="244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magine 15">
            <a:extLst>
              <a:ext uri="{FF2B5EF4-FFF2-40B4-BE49-F238E27FC236}">
                <a16:creationId xmlns:a16="http://schemas.microsoft.com/office/drawing/2014/main" id="{05CDC79E-019A-41E5-B2C4-974443CA4EF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30461" y="993985"/>
            <a:ext cx="4130545" cy="2593629"/>
          </a:xfrm>
          <a:prstGeom prst="rect">
            <a:avLst/>
          </a:prstGeom>
          <a:noFill/>
          <a:ln>
            <a:noFill/>
          </a:ln>
        </p:spPr>
      </p:pic>
    </p:spTree>
    <p:extLst>
      <p:ext uri="{BB962C8B-B14F-4D97-AF65-F5344CB8AC3E}">
        <p14:creationId xmlns:p14="http://schemas.microsoft.com/office/powerpoint/2010/main" val="2654118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36</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36</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1" y="0"/>
            <a:ext cx="9124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spcBef>
                <a:spcPct val="0"/>
              </a:spcBef>
              <a:buClrTx/>
              <a:buFontTx/>
              <a:buNone/>
            </a:pPr>
            <a:r>
              <a:rPr lang="it-IT" altLang="it-IT" sz="1600" b="1" dirty="0">
                <a:solidFill>
                  <a:srgbClr val="007F51"/>
                </a:solidFill>
                <a:latin typeface="Palatino Linotype" panose="02040502050505030304" pitchFamily="18" charset="0"/>
              </a:rPr>
              <a:t>Implementazione del modello della catenaria in presenza di errori:</a:t>
            </a:r>
          </a:p>
          <a:p>
            <a:pPr algn="just">
              <a:spcBef>
                <a:spcPct val="0"/>
              </a:spcBef>
              <a:buClrTx/>
              <a:buFontTx/>
              <a:buNone/>
            </a:pPr>
            <a:r>
              <a:rPr lang="it-IT" altLang="it-IT" sz="1600" b="1" dirty="0">
                <a:solidFill>
                  <a:srgbClr val="007F51"/>
                </a:solidFill>
                <a:latin typeface="Palatino Linotype" panose="02040502050505030304" pitchFamily="18" charset="0"/>
              </a:rPr>
              <a:t>andamento degli errori percentuali delle grandezze target di tre catenarie al variare dell’errore percentuale presente sul punto di installazione x</a:t>
            </a:r>
            <a:r>
              <a:rPr lang="it-IT" altLang="it-IT" sz="1600" b="1" baseline="-25000" dirty="0">
                <a:solidFill>
                  <a:srgbClr val="007F51"/>
                </a:solidFill>
                <a:latin typeface="Palatino Linotype" panose="02040502050505030304" pitchFamily="18" charset="0"/>
              </a:rPr>
              <a:t>P</a:t>
            </a:r>
            <a:r>
              <a:rPr lang="it-IT" altLang="it-IT" sz="1600" b="1" dirty="0">
                <a:solidFill>
                  <a:srgbClr val="007F51"/>
                </a:solidFill>
                <a:latin typeface="Palatino Linotype" panose="02040502050505030304" pitchFamily="18" charset="0"/>
              </a:rPr>
              <a:t> del dispositivo sulle tre catenarie </a:t>
            </a:r>
          </a:p>
        </p:txBody>
      </p:sp>
      <p:pic>
        <p:nvPicPr>
          <p:cNvPr id="16" name="Immagine 15">
            <a:extLst>
              <a:ext uri="{FF2B5EF4-FFF2-40B4-BE49-F238E27FC236}">
                <a16:creationId xmlns:a16="http://schemas.microsoft.com/office/drawing/2014/main" id="{33A6E81E-C7FD-4841-9FA1-DD4954E3B8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25" y="804242"/>
            <a:ext cx="4333238" cy="2668673"/>
          </a:xfrm>
          <a:prstGeom prst="rect">
            <a:avLst/>
          </a:prstGeom>
          <a:noFill/>
          <a:ln>
            <a:noFill/>
          </a:ln>
        </p:spPr>
      </p:pic>
      <p:pic>
        <p:nvPicPr>
          <p:cNvPr id="24" name="Immagine 23">
            <a:extLst>
              <a:ext uri="{FF2B5EF4-FFF2-40B4-BE49-F238E27FC236}">
                <a16:creationId xmlns:a16="http://schemas.microsoft.com/office/drawing/2014/main" id="{CC91D199-D719-409E-AD0D-E41D0C6920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27442" y="878976"/>
            <a:ext cx="4573657" cy="2453436"/>
          </a:xfrm>
          <a:prstGeom prst="rect">
            <a:avLst/>
          </a:prstGeom>
          <a:noFill/>
          <a:ln>
            <a:noFill/>
          </a:ln>
        </p:spPr>
      </p:pic>
      <p:pic>
        <p:nvPicPr>
          <p:cNvPr id="25" name="Immagine 24">
            <a:extLst>
              <a:ext uri="{FF2B5EF4-FFF2-40B4-BE49-F238E27FC236}">
                <a16:creationId xmlns:a16="http://schemas.microsoft.com/office/drawing/2014/main" id="{5CC85C62-C98F-4FEB-88E9-21BD16F5C211}"/>
              </a:ext>
            </a:extLst>
          </p:cNvPr>
          <p:cNvPicPr/>
          <p:nvPr/>
        </p:nvPicPr>
        <p:blipFill>
          <a:blip r:embed="rId4">
            <a:extLst>
              <a:ext uri="{28A0092B-C50C-407E-A947-70E740481C1C}">
                <a14:useLocalDpi xmlns:a14="http://schemas.microsoft.com/office/drawing/2010/main" val="0"/>
              </a:ext>
            </a:extLst>
          </a:blip>
          <a:stretch>
            <a:fillRect/>
          </a:stretch>
        </p:blipFill>
        <p:spPr>
          <a:xfrm>
            <a:off x="4113526" y="3429001"/>
            <a:ext cx="4791434" cy="2671012"/>
          </a:xfrm>
          <a:prstGeom prst="rect">
            <a:avLst/>
          </a:prstGeom>
        </p:spPr>
      </p:pic>
      <p:pic>
        <p:nvPicPr>
          <p:cNvPr id="20" name="Immagine 19">
            <a:extLst>
              <a:ext uri="{FF2B5EF4-FFF2-40B4-BE49-F238E27FC236}">
                <a16:creationId xmlns:a16="http://schemas.microsoft.com/office/drawing/2014/main" id="{7F03F838-A28F-4A3F-A6A3-1CCA4FF8F515}"/>
              </a:ext>
            </a:extLst>
          </p:cNvPr>
          <p:cNvPicPr/>
          <p:nvPr/>
        </p:nvPicPr>
        <p:blipFill>
          <a:blip r:embed="rId5">
            <a:extLst>
              <a:ext uri="{28A0092B-C50C-407E-A947-70E740481C1C}">
                <a14:useLocalDpi xmlns:a14="http://schemas.microsoft.com/office/drawing/2010/main" val="0"/>
              </a:ext>
            </a:extLst>
          </a:blip>
          <a:stretch>
            <a:fillRect/>
          </a:stretch>
        </p:blipFill>
        <p:spPr>
          <a:xfrm>
            <a:off x="19725" y="3536443"/>
            <a:ext cx="4333238" cy="2567495"/>
          </a:xfrm>
          <a:prstGeom prst="rect">
            <a:avLst/>
          </a:prstGeom>
        </p:spPr>
      </p:pic>
      <p:cxnSp>
        <p:nvCxnSpPr>
          <p:cNvPr id="22" name="Connettore diritto 21">
            <a:extLst>
              <a:ext uri="{FF2B5EF4-FFF2-40B4-BE49-F238E27FC236}">
                <a16:creationId xmlns:a16="http://schemas.microsoft.com/office/drawing/2014/main" id="{736284C5-4C6B-481E-ADEE-635D3D186F5B}"/>
              </a:ext>
            </a:extLst>
          </p:cNvPr>
          <p:cNvCxnSpPr>
            <a:cxnSpLocks/>
          </p:cNvCxnSpPr>
          <p:nvPr/>
        </p:nvCxnSpPr>
        <p:spPr>
          <a:xfrm>
            <a:off x="4217386" y="878976"/>
            <a:ext cx="2156" cy="50182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570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37</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37</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0" y="0"/>
            <a:ext cx="9126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spcBef>
                <a:spcPct val="0"/>
              </a:spcBef>
              <a:buClrTx/>
              <a:buFontTx/>
              <a:buNone/>
            </a:pPr>
            <a:r>
              <a:rPr lang="it-IT" altLang="it-IT" sz="1600" b="1" dirty="0">
                <a:solidFill>
                  <a:srgbClr val="007F51"/>
                </a:solidFill>
                <a:latin typeface="Palatino Linotype" panose="02040502050505030304" pitchFamily="18" charset="0"/>
              </a:rPr>
              <a:t>Implementazione del modello della catenaria in presenza di errori:</a:t>
            </a:r>
          </a:p>
          <a:p>
            <a:pPr algn="just">
              <a:spcBef>
                <a:spcPct val="0"/>
              </a:spcBef>
              <a:buClrTx/>
              <a:buFontTx/>
              <a:buNone/>
            </a:pPr>
            <a:r>
              <a:rPr lang="it-IT" altLang="it-IT" sz="1600" b="1" dirty="0">
                <a:solidFill>
                  <a:srgbClr val="007F51"/>
                </a:solidFill>
                <a:latin typeface="Palatino Linotype" panose="02040502050505030304" pitchFamily="18" charset="0"/>
              </a:rPr>
              <a:t>intersezione tra un errore percentuale del 10% presente sulle grandezze target e l’errore percentuale corrispondente dell’angolo di inclinazione y</a:t>
            </a:r>
            <a:r>
              <a:rPr lang="it-IT" altLang="it-IT" sz="1600" b="1" baseline="-25000" dirty="0">
                <a:solidFill>
                  <a:srgbClr val="007F51"/>
                </a:solidFill>
                <a:latin typeface="Palatino Linotype" panose="02040502050505030304" pitchFamily="18" charset="0"/>
              </a:rPr>
              <a:t>der</a:t>
            </a:r>
            <a:r>
              <a:rPr lang="it-IT" altLang="it-IT" sz="1600" b="1" dirty="0">
                <a:solidFill>
                  <a:srgbClr val="007F51"/>
                </a:solidFill>
                <a:latin typeface="Palatino Linotype" panose="02040502050505030304" pitchFamily="18" charset="0"/>
              </a:rPr>
              <a:t> delle tre catenarie</a:t>
            </a:r>
          </a:p>
        </p:txBody>
      </p:sp>
      <p:pic>
        <p:nvPicPr>
          <p:cNvPr id="16" name="Immagine 15">
            <a:extLst>
              <a:ext uri="{FF2B5EF4-FFF2-40B4-BE49-F238E27FC236}">
                <a16:creationId xmlns:a16="http://schemas.microsoft.com/office/drawing/2014/main" id="{DF0D53E3-6FB0-496D-955C-2577D368FB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8650" y="862748"/>
            <a:ext cx="7886700" cy="5160029"/>
          </a:xfrm>
          <a:prstGeom prst="rect">
            <a:avLst/>
          </a:prstGeom>
          <a:noFill/>
          <a:ln>
            <a:noFill/>
          </a:ln>
        </p:spPr>
      </p:pic>
    </p:spTree>
    <p:extLst>
      <p:ext uri="{BB962C8B-B14F-4D97-AF65-F5344CB8AC3E}">
        <p14:creationId xmlns:p14="http://schemas.microsoft.com/office/powerpoint/2010/main" val="597791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38</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38</a:t>
            </a:fld>
            <a:endParaRPr lang="it-IT" altLang="it-IT" sz="1100">
              <a:solidFill>
                <a:schemeClr val="bg1"/>
              </a:solidFill>
            </a:endParaRPr>
          </a:p>
        </p:txBody>
      </p:sp>
      <p:sp>
        <p:nvSpPr>
          <p:cNvPr id="21" name="Rettangolo 1">
            <a:extLst>
              <a:ext uri="{FF2B5EF4-FFF2-40B4-BE49-F238E27FC236}">
                <a16:creationId xmlns:a16="http://schemas.microsoft.com/office/drawing/2014/main" id="{D46B0FCD-51F3-4B7C-8EE2-F634911F8BEB}"/>
              </a:ext>
            </a:extLst>
          </p:cNvPr>
          <p:cNvSpPr>
            <a:spLocks noChangeArrowheads="1"/>
          </p:cNvSpPr>
          <p:nvPr/>
        </p:nvSpPr>
        <p:spPr bwMode="auto">
          <a:xfrm>
            <a:off x="159026" y="0"/>
            <a:ext cx="8825945" cy="11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nSpc>
                <a:spcPct val="150000"/>
              </a:lnSpc>
              <a:spcBef>
                <a:spcPct val="0"/>
              </a:spcBef>
              <a:buClrTx/>
              <a:buFontTx/>
              <a:buNone/>
            </a:pPr>
            <a:r>
              <a:rPr lang="it-IT" altLang="it-IT" b="1" u="sng" dirty="0">
                <a:solidFill>
                  <a:srgbClr val="007F51"/>
                </a:solidFill>
                <a:latin typeface="Palatino Linotype" panose="02040502050505030304" pitchFamily="18" charset="0"/>
              </a:rPr>
              <a:t>Conclusioni</a:t>
            </a:r>
          </a:p>
          <a:p>
            <a:pPr>
              <a:lnSpc>
                <a:spcPct val="150000"/>
              </a:lnSpc>
              <a:spcBef>
                <a:spcPct val="0"/>
              </a:spcBef>
              <a:buClrTx/>
              <a:buFontTx/>
              <a:buNone/>
            </a:pPr>
            <a:r>
              <a:rPr lang="it-IT" altLang="it-IT" b="1" dirty="0">
                <a:solidFill>
                  <a:srgbClr val="007F51"/>
                </a:solidFill>
                <a:latin typeface="Palatino Linotype" panose="02040502050505030304" pitchFamily="18" charset="0"/>
              </a:rPr>
              <a:t>Considerazioni per limitare gli effetti dei disturbi</a:t>
            </a:r>
          </a:p>
        </p:txBody>
      </p:sp>
      <p:graphicFrame>
        <p:nvGraphicFramePr>
          <p:cNvPr id="2" name="Tabella 2">
            <a:extLst>
              <a:ext uri="{FF2B5EF4-FFF2-40B4-BE49-F238E27FC236}">
                <a16:creationId xmlns:a16="http://schemas.microsoft.com/office/drawing/2014/main" id="{4505DFBB-54D5-47EF-97CE-55885F95F830}"/>
              </a:ext>
            </a:extLst>
          </p:cNvPr>
          <p:cNvGraphicFramePr>
            <a:graphicFrameLocks noGrp="1"/>
          </p:cNvGraphicFramePr>
          <p:nvPr>
            <p:extLst>
              <p:ext uri="{D42A27DB-BD31-4B8C-83A1-F6EECF244321}">
                <p14:modId xmlns:p14="http://schemas.microsoft.com/office/powerpoint/2010/main" val="1378850518"/>
              </p:ext>
            </p:extLst>
          </p:nvPr>
        </p:nvGraphicFramePr>
        <p:xfrm>
          <a:off x="159025" y="1129689"/>
          <a:ext cx="5883964" cy="4952111"/>
        </p:xfrm>
        <a:graphic>
          <a:graphicData uri="http://schemas.openxmlformats.org/drawingml/2006/table">
            <a:tbl>
              <a:tblPr firstRow="1" bandRow="1">
                <a:tableStyleId>{21E4AEA4-8DFA-4A89-87EB-49C32662AFE0}</a:tableStyleId>
              </a:tblPr>
              <a:tblGrid>
                <a:gridCol w="2941982">
                  <a:extLst>
                    <a:ext uri="{9D8B030D-6E8A-4147-A177-3AD203B41FA5}">
                      <a16:colId xmlns:a16="http://schemas.microsoft.com/office/drawing/2014/main" val="3791918051"/>
                    </a:ext>
                  </a:extLst>
                </a:gridCol>
                <a:gridCol w="2941982">
                  <a:extLst>
                    <a:ext uri="{9D8B030D-6E8A-4147-A177-3AD203B41FA5}">
                      <a16:colId xmlns:a16="http://schemas.microsoft.com/office/drawing/2014/main" val="2813279299"/>
                    </a:ext>
                  </a:extLst>
                </a:gridCol>
              </a:tblGrid>
              <a:tr h="769069">
                <a:tc>
                  <a:txBody>
                    <a:bodyPr/>
                    <a:lstStyle/>
                    <a:p>
                      <a:pPr algn="ctr"/>
                      <a:r>
                        <a:rPr lang="it-IT" dirty="0">
                          <a:latin typeface="Palatino Linotype" panose="02040502050505030304" pitchFamily="18" charset="0"/>
                        </a:rPr>
                        <a:t>Errore</a:t>
                      </a:r>
                    </a:p>
                  </a:txBody>
                  <a:tcPr/>
                </a:tc>
                <a:tc>
                  <a:txBody>
                    <a:bodyPr/>
                    <a:lstStyle/>
                    <a:p>
                      <a:pPr algn="ctr"/>
                      <a:r>
                        <a:rPr lang="it-IT" dirty="0">
                          <a:latin typeface="Palatino Linotype" panose="02040502050505030304" pitchFamily="18" charset="0"/>
                        </a:rPr>
                        <a:t>Soluzione</a:t>
                      </a:r>
                    </a:p>
                  </a:txBody>
                  <a:tcPr/>
                </a:tc>
                <a:extLst>
                  <a:ext uri="{0D108BD9-81ED-4DB2-BD59-A6C34878D82A}">
                    <a16:rowId xmlns:a16="http://schemas.microsoft.com/office/drawing/2014/main" val="1784265371"/>
                  </a:ext>
                </a:extLst>
              </a:tr>
              <a:tr h="1331815">
                <a:tc>
                  <a:txBody>
                    <a:bodyPr/>
                    <a:lstStyle/>
                    <a:p>
                      <a:pPr algn="ctr"/>
                      <a:r>
                        <a:rPr lang="it-IT" sz="1600" dirty="0">
                          <a:latin typeface="Palatino Linotype" panose="02040502050505030304" pitchFamily="18" charset="0"/>
                        </a:rPr>
                        <a:t>Angolo di inclinazione y</a:t>
                      </a:r>
                      <a:r>
                        <a:rPr lang="it-IT" sz="1600" baseline="-25000" dirty="0">
                          <a:latin typeface="Palatino Linotype" panose="02040502050505030304" pitchFamily="18" charset="0"/>
                        </a:rPr>
                        <a:t>der</a:t>
                      </a:r>
                      <a:endParaRPr lang="it-IT" sz="1600" dirty="0">
                        <a:latin typeface="Palatino Linotype" panose="02040502050505030304" pitchFamily="18" charset="0"/>
                      </a:endParaRPr>
                    </a:p>
                  </a:txBody>
                  <a:tcPr/>
                </a:tc>
                <a:tc>
                  <a:txBody>
                    <a:bodyPr/>
                    <a:lstStyle/>
                    <a:p>
                      <a:pPr algn="ctr"/>
                      <a:r>
                        <a:rPr lang="it-IT" sz="1600" dirty="0">
                          <a:latin typeface="Palatino Linotype" panose="02040502050505030304" pitchFamily="18" charset="0"/>
                        </a:rPr>
                        <a:t>Selezione di una </a:t>
                      </a:r>
                      <a:r>
                        <a:rPr lang="it-IT" sz="1600" b="1" u="sng" dirty="0">
                          <a:latin typeface="Palatino Linotype" panose="02040502050505030304" pitchFamily="18" charset="0"/>
                        </a:rPr>
                        <a:t>IMU</a:t>
                      </a:r>
                      <a:r>
                        <a:rPr lang="it-IT" sz="1600" dirty="0">
                          <a:latin typeface="Palatino Linotype" panose="02040502050505030304" pitchFamily="18" charset="0"/>
                        </a:rPr>
                        <a:t> con accuratezza sufficiente da soddisfare i requisiti output delle analisi di sensitività ai disturbi </a:t>
                      </a:r>
                    </a:p>
                  </a:txBody>
                  <a:tcPr/>
                </a:tc>
                <a:extLst>
                  <a:ext uri="{0D108BD9-81ED-4DB2-BD59-A6C34878D82A}">
                    <a16:rowId xmlns:a16="http://schemas.microsoft.com/office/drawing/2014/main" val="2770739497"/>
                  </a:ext>
                </a:extLst>
              </a:tr>
              <a:tr h="1519412">
                <a:tc>
                  <a:txBody>
                    <a:bodyPr/>
                    <a:lstStyle/>
                    <a:p>
                      <a:pPr algn="ctr"/>
                      <a:r>
                        <a:rPr lang="it-IT" sz="1600" dirty="0">
                          <a:latin typeface="Palatino Linotype" panose="02040502050505030304" pitchFamily="18" charset="0"/>
                        </a:rPr>
                        <a:t>Altezza dei supporti h</a:t>
                      </a:r>
                      <a:r>
                        <a:rPr lang="it-IT" sz="1600" baseline="-25000" dirty="0">
                          <a:latin typeface="Palatino Linotype" panose="02040502050505030304" pitchFamily="18" charset="0"/>
                        </a:rPr>
                        <a:t>1,</a:t>
                      </a:r>
                      <a:r>
                        <a:rPr lang="it-IT" sz="1600" dirty="0">
                          <a:latin typeface="Palatino Linotype" panose="02040502050505030304" pitchFamily="18" charset="0"/>
                        </a:rPr>
                        <a:t> h</a:t>
                      </a:r>
                      <a:r>
                        <a:rPr lang="it-IT" sz="1600" baseline="-25000" dirty="0">
                          <a:latin typeface="Palatino Linotype" panose="02040502050505030304" pitchFamily="18" charset="0"/>
                        </a:rPr>
                        <a:t>2</a:t>
                      </a:r>
                      <a:endParaRPr lang="it-IT" sz="1600" dirty="0">
                        <a:latin typeface="Palatino Linotype" panose="02040502050505030304" pitchFamily="18" charset="0"/>
                      </a:endParaRPr>
                    </a:p>
                  </a:txBody>
                  <a:tcPr/>
                </a:tc>
                <a:tc>
                  <a:txBody>
                    <a:bodyPr/>
                    <a:lstStyle/>
                    <a:p>
                      <a:pPr algn="ctr"/>
                      <a:r>
                        <a:rPr lang="it-IT" sz="1600" dirty="0">
                          <a:latin typeface="Palatino Linotype" panose="02040502050505030304" pitchFamily="18" charset="0"/>
                        </a:rPr>
                        <a:t>Utilizzo di una </a:t>
                      </a:r>
                      <a:r>
                        <a:rPr lang="it-IT" sz="1600" b="1" u="sng" dirty="0">
                          <a:latin typeface="Palatino Linotype" panose="02040502050505030304" pitchFamily="18" charset="0"/>
                        </a:rPr>
                        <a:t>stazione totale </a:t>
                      </a:r>
                      <a:r>
                        <a:rPr lang="it-IT" sz="1600" dirty="0">
                          <a:latin typeface="Palatino Linotype" panose="02040502050505030304" pitchFamily="18" charset="0"/>
                        </a:rPr>
                        <a:t>per il rilevamento dell’altezza dei supporti</a:t>
                      </a:r>
                    </a:p>
                  </a:txBody>
                  <a:tcPr/>
                </a:tc>
                <a:extLst>
                  <a:ext uri="{0D108BD9-81ED-4DB2-BD59-A6C34878D82A}">
                    <a16:rowId xmlns:a16="http://schemas.microsoft.com/office/drawing/2014/main" val="341348404"/>
                  </a:ext>
                </a:extLst>
              </a:tr>
              <a:tr h="1331815">
                <a:tc>
                  <a:txBody>
                    <a:bodyPr/>
                    <a:lstStyle/>
                    <a:p>
                      <a:pPr algn="ctr"/>
                      <a:r>
                        <a:rPr lang="it-IT" sz="1600" dirty="0">
                          <a:latin typeface="Palatino Linotype" panose="02040502050505030304" pitchFamily="18" charset="0"/>
                        </a:rPr>
                        <a:t>Punto di installazione del dispositivo x</a:t>
                      </a:r>
                      <a:r>
                        <a:rPr lang="it-IT" sz="1600" baseline="-25000" dirty="0">
                          <a:latin typeface="Palatino Linotype" panose="02040502050505030304" pitchFamily="18" charset="0"/>
                        </a:rPr>
                        <a:t>p</a:t>
                      </a:r>
                      <a:endParaRPr lang="it-IT" sz="1600" dirty="0">
                        <a:latin typeface="Palatino Linotype" panose="02040502050505030304" pitchFamily="18" charset="0"/>
                      </a:endParaRPr>
                    </a:p>
                  </a:txBody>
                  <a:tcPr/>
                </a:tc>
                <a:tc>
                  <a:txBody>
                    <a:bodyPr/>
                    <a:lstStyle/>
                    <a:p>
                      <a:pPr algn="ctr"/>
                      <a:r>
                        <a:rPr lang="it-IT" sz="1600" dirty="0">
                          <a:latin typeface="Palatino Linotype" panose="02040502050505030304" pitchFamily="18" charset="0"/>
                        </a:rPr>
                        <a:t>Utilizzo di un </a:t>
                      </a:r>
                      <a:r>
                        <a:rPr lang="it-IT" sz="1600" b="1" u="sng" dirty="0">
                          <a:latin typeface="Palatino Linotype" panose="02040502050505030304" pitchFamily="18" charset="0"/>
                        </a:rPr>
                        <a:t>telemetro laser </a:t>
                      </a:r>
                      <a:r>
                        <a:rPr lang="it-IT" sz="1600" dirty="0">
                          <a:latin typeface="Palatino Linotype" panose="02040502050505030304" pitchFamily="18" charset="0"/>
                        </a:rPr>
                        <a:t>per il rilevamento del punto di installazione del dispositivo</a:t>
                      </a:r>
                    </a:p>
                  </a:txBody>
                  <a:tcPr/>
                </a:tc>
                <a:extLst>
                  <a:ext uri="{0D108BD9-81ED-4DB2-BD59-A6C34878D82A}">
                    <a16:rowId xmlns:a16="http://schemas.microsoft.com/office/drawing/2014/main" val="1285005942"/>
                  </a:ext>
                </a:extLst>
              </a:tr>
            </a:tbl>
          </a:graphicData>
        </a:graphic>
      </p:graphicFrame>
      <p:pic>
        <p:nvPicPr>
          <p:cNvPr id="3" name="Immagine 2">
            <a:extLst>
              <a:ext uri="{FF2B5EF4-FFF2-40B4-BE49-F238E27FC236}">
                <a16:creationId xmlns:a16="http://schemas.microsoft.com/office/drawing/2014/main" id="{33504C5A-D7C1-4133-8C2D-A29BB2B4CC30}"/>
              </a:ext>
            </a:extLst>
          </p:cNvPr>
          <p:cNvPicPr>
            <a:picLocks noChangeAspect="1"/>
          </p:cNvPicPr>
          <p:nvPr/>
        </p:nvPicPr>
        <p:blipFill>
          <a:blip r:embed="rId2"/>
          <a:stretch>
            <a:fillRect/>
          </a:stretch>
        </p:blipFill>
        <p:spPr>
          <a:xfrm>
            <a:off x="6042990" y="1162825"/>
            <a:ext cx="3101009" cy="2010400"/>
          </a:xfrm>
          <a:prstGeom prst="rect">
            <a:avLst/>
          </a:prstGeom>
        </p:spPr>
      </p:pic>
      <p:pic>
        <p:nvPicPr>
          <p:cNvPr id="4" name="Immagine 3">
            <a:extLst>
              <a:ext uri="{FF2B5EF4-FFF2-40B4-BE49-F238E27FC236}">
                <a16:creationId xmlns:a16="http://schemas.microsoft.com/office/drawing/2014/main" id="{37D0531E-BD31-4D6A-9C26-6F1F962485D7}"/>
              </a:ext>
            </a:extLst>
          </p:cNvPr>
          <p:cNvPicPr>
            <a:picLocks noChangeAspect="1"/>
          </p:cNvPicPr>
          <p:nvPr/>
        </p:nvPicPr>
        <p:blipFill>
          <a:blip r:embed="rId3"/>
          <a:stretch>
            <a:fillRect/>
          </a:stretch>
        </p:blipFill>
        <p:spPr>
          <a:xfrm>
            <a:off x="6042988" y="3189100"/>
            <a:ext cx="3101011" cy="1568430"/>
          </a:xfrm>
          <a:prstGeom prst="rect">
            <a:avLst/>
          </a:prstGeom>
        </p:spPr>
      </p:pic>
      <p:pic>
        <p:nvPicPr>
          <p:cNvPr id="5" name="Immagine 4">
            <a:extLst>
              <a:ext uri="{FF2B5EF4-FFF2-40B4-BE49-F238E27FC236}">
                <a16:creationId xmlns:a16="http://schemas.microsoft.com/office/drawing/2014/main" id="{7A574867-020D-4090-8382-8093E6B3D4FB}"/>
              </a:ext>
            </a:extLst>
          </p:cNvPr>
          <p:cNvPicPr>
            <a:picLocks noChangeAspect="1"/>
          </p:cNvPicPr>
          <p:nvPr/>
        </p:nvPicPr>
        <p:blipFill rotWithShape="1">
          <a:blip r:embed="rId4"/>
          <a:srcRect l="54458"/>
          <a:stretch/>
        </p:blipFill>
        <p:spPr>
          <a:xfrm>
            <a:off x="6042987" y="4757530"/>
            <a:ext cx="3101012" cy="1346408"/>
          </a:xfrm>
          <a:prstGeom prst="rect">
            <a:avLst/>
          </a:prstGeom>
        </p:spPr>
      </p:pic>
    </p:spTree>
    <p:extLst>
      <p:ext uri="{BB962C8B-B14F-4D97-AF65-F5344CB8AC3E}">
        <p14:creationId xmlns:p14="http://schemas.microsoft.com/office/powerpoint/2010/main" val="4009620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egnaposto data 3">
            <a:extLst>
              <a:ext uri="{FF2B5EF4-FFF2-40B4-BE49-F238E27FC236}">
                <a16:creationId xmlns:a16="http://schemas.microsoft.com/office/drawing/2014/main" id="{5CB4A313-F12C-4BC3-B307-3E5C3F6B4F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fld id="{72C4E9DA-A7C7-47CC-BE79-0821E2C85523}" type="datetime1">
              <a:rPr lang="it-IT" altLang="it-IT" sz="1100" smtClean="0">
                <a:solidFill>
                  <a:schemeClr val="bg1"/>
                </a:solidFill>
              </a:rPr>
              <a:pPr>
                <a:spcBef>
                  <a:spcPct val="0"/>
                </a:spcBef>
                <a:buClrTx/>
                <a:buFontTx/>
                <a:buNone/>
              </a:pPr>
              <a:t>11/10/2021</a:t>
            </a:fld>
            <a:endParaRPr lang="it-IT" altLang="it-IT" sz="1100">
              <a:solidFill>
                <a:schemeClr val="bg1"/>
              </a:solidFill>
            </a:endParaRPr>
          </a:p>
        </p:txBody>
      </p:sp>
      <p:sp>
        <p:nvSpPr>
          <p:cNvPr id="11268" name="Segnaposto piè di pagina 4">
            <a:extLst>
              <a:ext uri="{FF2B5EF4-FFF2-40B4-BE49-F238E27FC236}">
                <a16:creationId xmlns:a16="http://schemas.microsoft.com/office/drawing/2014/main" id="{4AF89318-DCB2-411D-89B2-12A61C5DA97F}"/>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Titolo Presentazione</a:t>
            </a:r>
          </a:p>
        </p:txBody>
      </p:sp>
      <p:sp>
        <p:nvSpPr>
          <p:cNvPr id="11269" name="Segnaposto numero diapositiva 5">
            <a:extLst>
              <a:ext uri="{FF2B5EF4-FFF2-40B4-BE49-F238E27FC236}">
                <a16:creationId xmlns:a16="http://schemas.microsoft.com/office/drawing/2014/main" id="{5A602902-5445-4B8D-B710-49A555D399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sz="1100">
                <a:solidFill>
                  <a:schemeClr val="bg1"/>
                </a:solidFill>
              </a:rPr>
              <a:t>Pagina </a:t>
            </a:r>
            <a:fld id="{1F3678D2-77C9-4955-84B8-19244FDF66CA}" type="slidenum">
              <a:rPr lang="it-IT" altLang="it-IT" sz="1100" smtClean="0">
                <a:solidFill>
                  <a:schemeClr val="bg1"/>
                </a:solidFill>
              </a:rPr>
              <a:pPr>
                <a:spcBef>
                  <a:spcPct val="0"/>
                </a:spcBef>
                <a:buClrTx/>
                <a:buFontTx/>
                <a:buNone/>
              </a:pPr>
              <a:t>39</a:t>
            </a:fld>
            <a:endParaRPr lang="it-IT" altLang="it-IT" sz="1100">
              <a:solidFill>
                <a:schemeClr val="bg1"/>
              </a:solidFill>
            </a:endParaRPr>
          </a:p>
        </p:txBody>
      </p:sp>
      <p:grpSp>
        <p:nvGrpSpPr>
          <p:cNvPr id="13" name="Group 15">
            <a:extLst>
              <a:ext uri="{FF2B5EF4-FFF2-40B4-BE49-F238E27FC236}">
                <a16:creationId xmlns:a16="http://schemas.microsoft.com/office/drawing/2014/main" id="{E75AA439-8DC9-425D-8B03-E810B3AC0A1B}"/>
              </a:ext>
            </a:extLst>
          </p:cNvPr>
          <p:cNvGrpSpPr>
            <a:grpSpLocks/>
          </p:cNvGrpSpPr>
          <p:nvPr/>
        </p:nvGrpSpPr>
        <p:grpSpPr bwMode="auto">
          <a:xfrm>
            <a:off x="0" y="6096000"/>
            <a:ext cx="9144000" cy="762000"/>
            <a:chOff x="0" y="3840"/>
            <a:chExt cx="5760" cy="480"/>
          </a:xfrm>
          <a:solidFill>
            <a:srgbClr val="007F51"/>
          </a:solidFill>
        </p:grpSpPr>
        <p:sp>
          <p:nvSpPr>
            <p:cNvPr id="14" name="Rectangle 13">
              <a:extLst>
                <a:ext uri="{FF2B5EF4-FFF2-40B4-BE49-F238E27FC236}">
                  <a16:creationId xmlns:a16="http://schemas.microsoft.com/office/drawing/2014/main" id="{7198592A-440C-4436-BB25-979650141A32}"/>
                </a:ext>
              </a:extLst>
            </p:cNvPr>
            <p:cNvSpPr>
              <a:spLocks noChangeArrowheads="1"/>
            </p:cNvSpPr>
            <p:nvPr userDrawn="1"/>
          </p:nvSpPr>
          <p:spPr bwMode="auto">
            <a:xfrm>
              <a:off x="0" y="3984"/>
              <a:ext cx="5760" cy="336"/>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15" name="Rectangle 14">
              <a:extLst>
                <a:ext uri="{FF2B5EF4-FFF2-40B4-BE49-F238E27FC236}">
                  <a16:creationId xmlns:a16="http://schemas.microsoft.com/office/drawing/2014/main" id="{0EFD02C7-F781-4D53-ABDA-4641EE5FED99}"/>
                </a:ext>
              </a:extLst>
            </p:cNvPr>
            <p:cNvSpPr>
              <a:spLocks noChangeArrowheads="1"/>
            </p:cNvSpPr>
            <p:nvPr userDrawn="1"/>
          </p:nvSpPr>
          <p:spPr bwMode="auto">
            <a:xfrm>
              <a:off x="768" y="3840"/>
              <a:ext cx="4992" cy="480"/>
            </a:xfrm>
            <a:prstGeom prst="rect">
              <a:avLst/>
            </a:prstGeom>
            <a:grp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grpSp>
      <p:sp>
        <p:nvSpPr>
          <p:cNvPr id="17" name="Rettangolo 16">
            <a:extLst>
              <a:ext uri="{FF2B5EF4-FFF2-40B4-BE49-F238E27FC236}">
                <a16:creationId xmlns:a16="http://schemas.microsoft.com/office/drawing/2014/main" id="{6F2C0A77-AE6B-4B63-A677-62489C998E52}"/>
              </a:ext>
            </a:extLst>
          </p:cNvPr>
          <p:cNvSpPr/>
          <p:nvPr/>
        </p:nvSpPr>
        <p:spPr>
          <a:xfrm>
            <a:off x="1197130" y="6107112"/>
            <a:ext cx="3731941" cy="600164"/>
          </a:xfrm>
          <a:prstGeom prst="rect">
            <a:avLst/>
          </a:prstGeom>
        </p:spPr>
        <p:txBody>
          <a:bodyPr wrap="square">
            <a:spAutoFit/>
          </a:bodyPr>
          <a:lstStyle/>
          <a:p>
            <a:pPr algn="just">
              <a:spcBef>
                <a:spcPct val="0"/>
              </a:spcBef>
              <a:buClrTx/>
              <a:buFontTx/>
              <a:buNone/>
            </a:pPr>
            <a:r>
              <a:rPr lang="it-IT" altLang="it-IT" sz="1100" b="1" dirty="0">
                <a:solidFill>
                  <a:schemeClr val="bg1"/>
                </a:solidFill>
                <a:latin typeface="Palatino Linotype" panose="02040502050505030304" pitchFamily="18" charset="0"/>
              </a:rPr>
              <a:t>SVILUPPO DI ALGORITMI DI IDENTIFICAZIONE E DESIGN DI UN SENSORE INNOVATIVO PER IL “DYNAMIC LINE RATING”</a:t>
            </a:r>
          </a:p>
        </p:txBody>
      </p:sp>
      <p:sp>
        <p:nvSpPr>
          <p:cNvPr id="18" name="Segnaposto data 4">
            <a:extLst>
              <a:ext uri="{FF2B5EF4-FFF2-40B4-BE49-F238E27FC236}">
                <a16:creationId xmlns:a16="http://schemas.microsoft.com/office/drawing/2014/main" id="{4D2089C2-B49B-416E-A0C0-9A362CC462E5}"/>
              </a:ext>
            </a:extLst>
          </p:cNvPr>
          <p:cNvSpPr txBox="1">
            <a:spLocks/>
          </p:cNvSpPr>
          <p:nvPr/>
        </p:nvSpPr>
        <p:spPr>
          <a:xfrm>
            <a:off x="5710121" y="6107112"/>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dirty="0">
                <a:solidFill>
                  <a:schemeClr val="bg1"/>
                </a:solidFill>
              </a:rPr>
              <a:t>23/07/2021</a:t>
            </a:r>
          </a:p>
        </p:txBody>
      </p:sp>
      <p:sp>
        <p:nvSpPr>
          <p:cNvPr id="19" name="Segnaposto numero diapositiva 6">
            <a:extLst>
              <a:ext uri="{FF2B5EF4-FFF2-40B4-BE49-F238E27FC236}">
                <a16:creationId xmlns:a16="http://schemas.microsoft.com/office/drawing/2014/main" id="{3AE31DFF-2141-4667-A9FE-E52A5A81F04E}"/>
              </a:ext>
            </a:extLst>
          </p:cNvPr>
          <p:cNvSpPr txBox="1">
            <a:spLocks/>
          </p:cNvSpPr>
          <p:nvPr/>
        </p:nvSpPr>
        <p:spPr>
          <a:xfrm>
            <a:off x="6896100" y="6103938"/>
            <a:ext cx="1905000" cy="457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spcBef>
                <a:spcPct val="20000"/>
              </a:spcBef>
              <a:buClr>
                <a:srgbClr val="822433"/>
              </a:buClr>
              <a:buChar char="•"/>
              <a:defRPr sz="2400" kern="1200">
                <a:solidFill>
                  <a:srgbClr val="000000"/>
                </a:solidFill>
                <a:latin typeface="Arial" panose="020B0604020202020204" pitchFamily="34" charset="0"/>
                <a:ea typeface="MS PGothic" panose="020B0600070205080204" pitchFamily="34" charset="-128"/>
                <a:cs typeface="+mn-cs"/>
              </a:defRPr>
            </a:lvl1pPr>
            <a:lvl2pPr marL="742950" indent="-285750" algn="l" defTabSz="457200" rtl="0" eaLnBrk="1" latinLnBrk="0" hangingPunct="1">
              <a:spcBef>
                <a:spcPct val="20000"/>
              </a:spcBef>
              <a:buChar char="–"/>
              <a:defRPr sz="2000" kern="1200">
                <a:solidFill>
                  <a:srgbClr val="000000"/>
                </a:solidFill>
                <a:latin typeface="Arial" panose="020B0604020202020204" pitchFamily="34" charset="0"/>
                <a:ea typeface="MS PGothic" panose="020B0600070205080204" pitchFamily="34" charset="-128"/>
                <a:cs typeface="+mn-cs"/>
              </a:defRPr>
            </a:lvl2pPr>
            <a:lvl3pPr marL="1143000" indent="-228600" algn="l" defTabSz="457200" rtl="0" eaLnBrk="1" latinLnBrk="0" hangingPunct="1">
              <a:spcBef>
                <a:spcPct val="20000"/>
              </a:spcBef>
              <a:buChar char="•"/>
              <a:defRPr sz="1600" kern="1200">
                <a:solidFill>
                  <a:srgbClr val="000000"/>
                </a:solidFill>
                <a:latin typeface="Arial" panose="020B0604020202020204" pitchFamily="34" charset="0"/>
                <a:ea typeface="MS PGothic" panose="020B0600070205080204" pitchFamily="34" charset="-128"/>
                <a:cs typeface="+mn-cs"/>
              </a:defRPr>
            </a:lvl3pPr>
            <a:lvl4pPr marL="1600200" indent="-228600" algn="l" defTabSz="457200" rtl="0" eaLnBrk="1" latinLnBrk="0" hangingPunct="1">
              <a:spcBef>
                <a:spcPct val="20000"/>
              </a:spcBef>
              <a:buChar char="–"/>
              <a:defRPr sz="1400" kern="1200">
                <a:solidFill>
                  <a:srgbClr val="000000"/>
                </a:solidFill>
                <a:latin typeface="Arial" panose="020B0604020202020204" pitchFamily="34" charset="0"/>
                <a:ea typeface="MS PGothic" panose="020B0600070205080204" pitchFamily="34" charset="-128"/>
                <a:cs typeface="+mn-cs"/>
              </a:defRPr>
            </a:lvl4pPr>
            <a:lvl5pPr marL="2057400" indent="-228600" algn="l" defTabSz="457200" rtl="0" eaLnBrk="1" latinLnBrk="0" hangingPunct="1">
              <a:spcBef>
                <a:spcPct val="20000"/>
              </a:spcBef>
              <a:buChar char="»"/>
              <a:defRPr sz="1200" kern="1200">
                <a:solidFill>
                  <a:srgbClr val="000000"/>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Char char="»"/>
              <a:defRPr sz="1200" kern="1200">
                <a:solidFill>
                  <a:srgbClr val="000000"/>
                </a:solidFill>
                <a:latin typeface="Arial" panose="020B0604020202020204" pitchFamily="34" charset="0"/>
                <a:ea typeface="MS PGothic" panose="020B0600070205080204" pitchFamily="34" charset="-128"/>
                <a:cs typeface="+mn-cs"/>
              </a:defRPr>
            </a:lvl9pPr>
          </a:lstStyle>
          <a:p>
            <a:pPr>
              <a:spcBef>
                <a:spcPct val="0"/>
              </a:spcBef>
              <a:buClrTx/>
              <a:buFontTx/>
              <a:buNone/>
            </a:pPr>
            <a:r>
              <a:rPr lang="it-IT" altLang="it-IT" sz="1100">
                <a:solidFill>
                  <a:schemeClr val="bg1"/>
                </a:solidFill>
              </a:rPr>
              <a:t>Pagina </a:t>
            </a:r>
            <a:fld id="{26920516-6ADF-4831-8368-189603D7E914}" type="slidenum">
              <a:rPr lang="it-IT" altLang="it-IT" sz="1100" smtClean="0">
                <a:solidFill>
                  <a:schemeClr val="bg1"/>
                </a:solidFill>
              </a:rPr>
              <a:pPr>
                <a:spcBef>
                  <a:spcPct val="0"/>
                </a:spcBef>
                <a:buClrTx/>
                <a:buFontTx/>
                <a:buNone/>
              </a:pPr>
              <a:t>39</a:t>
            </a:fld>
            <a:endParaRPr lang="it-IT" altLang="it-IT" sz="1100">
              <a:solidFill>
                <a:schemeClr val="bg1"/>
              </a:solidFill>
            </a:endParaRPr>
          </a:p>
        </p:txBody>
      </p:sp>
      <p:sp>
        <p:nvSpPr>
          <p:cNvPr id="2" name="CasellaDiTesto 1">
            <a:extLst>
              <a:ext uri="{FF2B5EF4-FFF2-40B4-BE49-F238E27FC236}">
                <a16:creationId xmlns:a16="http://schemas.microsoft.com/office/drawing/2014/main" id="{00896156-85C2-42E9-A3B4-92BDEFD973A2}"/>
              </a:ext>
            </a:extLst>
          </p:cNvPr>
          <p:cNvSpPr txBox="1"/>
          <p:nvPr/>
        </p:nvSpPr>
        <p:spPr>
          <a:xfrm>
            <a:off x="1705344" y="2659559"/>
            <a:ext cx="5733312" cy="769441"/>
          </a:xfrm>
          <a:prstGeom prst="rect">
            <a:avLst/>
          </a:prstGeom>
          <a:noFill/>
        </p:spPr>
        <p:txBody>
          <a:bodyPr wrap="square" rtlCol="0">
            <a:spAutoFit/>
          </a:bodyPr>
          <a:lstStyle/>
          <a:p>
            <a:pPr algn="ctr"/>
            <a:r>
              <a:rPr lang="it-IT" sz="4000" dirty="0">
                <a:latin typeface="Palatino Linotype" panose="02040502050505030304" pitchFamily="18" charset="0"/>
              </a:rPr>
              <a:t>Grazie per </a:t>
            </a:r>
            <a:r>
              <a:rPr lang="it-IT" sz="4400" dirty="0">
                <a:latin typeface="Palatino Linotype" panose="02040502050505030304" pitchFamily="18" charset="0"/>
              </a:rPr>
              <a:t>l’attenzione!</a:t>
            </a:r>
            <a:endParaRPr lang="it-IT" sz="4000" dirty="0">
              <a:latin typeface="Palatino Linotype" panose="02040502050505030304" pitchFamily="18" charset="0"/>
            </a:endParaRPr>
          </a:p>
        </p:txBody>
      </p:sp>
    </p:spTree>
    <p:extLst>
      <p:ext uri="{BB962C8B-B14F-4D97-AF65-F5344CB8AC3E}">
        <p14:creationId xmlns:p14="http://schemas.microsoft.com/office/powerpoint/2010/main" val="353810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2398413" cy="461665"/>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CODAS Project</a:t>
            </a: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88573" y="723522"/>
            <a:ext cx="8696401" cy="88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800" dirty="0">
                <a:latin typeface="Palatino Linotype" panose="02040502050505030304" pitchFamily="18" charset="0"/>
              </a:rPr>
              <a:t>Il progetto complessivo punta a realizzare l’architettura di controllo in tutti i suoi aspetti software, con riguardo ai problemi di interconnessione</a:t>
            </a:r>
            <a:endParaRPr lang="it-IT" altLang="it-IT" sz="1600" b="1" dirty="0">
              <a:latin typeface="Palatino Linotype" panose="02040502050505030304" pitchFamily="18" charset="0"/>
            </a:endParaRPr>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Immagine 4">
            <a:extLst>
              <a:ext uri="{FF2B5EF4-FFF2-40B4-BE49-F238E27FC236}">
                <a16:creationId xmlns:a16="http://schemas.microsoft.com/office/drawing/2014/main" id="{3BD66A9F-3E88-46F9-81C8-A5F9C9631583}"/>
              </a:ext>
            </a:extLst>
          </p:cNvPr>
          <p:cNvPicPr>
            <a:picLocks noChangeAspect="1"/>
          </p:cNvPicPr>
          <p:nvPr/>
        </p:nvPicPr>
        <p:blipFill rotWithShape="1">
          <a:blip r:embed="rId2">
            <a:extLst>
              <a:ext uri="{28A0092B-C50C-407E-A947-70E740481C1C}">
                <a14:useLocalDpi xmlns:a14="http://schemas.microsoft.com/office/drawing/2010/main" val="0"/>
              </a:ext>
            </a:extLst>
          </a:blip>
          <a:srcRect t="10754"/>
          <a:stretch/>
        </p:blipFill>
        <p:spPr>
          <a:xfrm>
            <a:off x="468352" y="1834425"/>
            <a:ext cx="8090603" cy="4073863"/>
          </a:xfrm>
          <a:prstGeom prst="rect">
            <a:avLst/>
          </a:prstGeom>
        </p:spPr>
      </p:pic>
      <p:sp>
        <p:nvSpPr>
          <p:cNvPr id="6" name="Rettangolo con angoli arrotondati 5">
            <a:extLst>
              <a:ext uri="{FF2B5EF4-FFF2-40B4-BE49-F238E27FC236}">
                <a16:creationId xmlns:a16="http://schemas.microsoft.com/office/drawing/2014/main" id="{2B790B66-9F9E-4364-9FFD-D73D11AB9D0D}"/>
              </a:ext>
            </a:extLst>
          </p:cNvPr>
          <p:cNvSpPr/>
          <p:nvPr/>
        </p:nvSpPr>
        <p:spPr>
          <a:xfrm>
            <a:off x="379142" y="4360127"/>
            <a:ext cx="3429000" cy="1410630"/>
          </a:xfrm>
          <a:prstGeom prst="roundRect">
            <a:avLst>
              <a:gd name="adj" fmla="val 50000"/>
            </a:avLst>
          </a:prstGeom>
          <a:solidFill>
            <a:srgbClr val="4472C4">
              <a:alpha val="3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754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0" name="Rectangle 7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Bomba all&amp;#39;idrogeno: che cos&amp;#39;è e come funziona - Focus.it">
            <a:extLst>
              <a:ext uri="{FF2B5EF4-FFF2-40B4-BE49-F238E27FC236}">
                <a16:creationId xmlns:a16="http://schemas.microsoft.com/office/drawing/2014/main" id="{B53843E1-363F-4343-AB22-8901C79AAA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64" t="3814" r="27621" b="-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1" name="Rectangle 7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78319" y="1161288"/>
            <a:ext cx="3591227" cy="1124712"/>
          </a:xfrm>
          <a:prstGeom prst="rect">
            <a:avLst/>
          </a:prstGeom>
        </p:spPr>
        <p:txBody>
          <a:bodyPr vert="horz" lIns="91440" tIns="45720" rIns="91440" bIns="45720" rtlCol="0" anchor="b">
            <a:norm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defTabSz="914400">
              <a:lnSpc>
                <a:spcPct val="90000"/>
              </a:lnSpc>
              <a:spcBef>
                <a:spcPct val="0"/>
              </a:spcBef>
              <a:spcAft>
                <a:spcPts val="600"/>
              </a:spcAft>
              <a:buClrTx/>
              <a:buNone/>
            </a:pPr>
            <a:r>
              <a:rPr lang="en-US" altLang="it-IT" b="1" u="sng" dirty="0" err="1">
                <a:solidFill>
                  <a:srgbClr val="007F51"/>
                </a:solidFill>
                <a:latin typeface="Palatino Linotype" panose="02040502050505030304" pitchFamily="18" charset="0"/>
              </a:rPr>
              <a:t>Fusione</a:t>
            </a:r>
            <a:r>
              <a:rPr lang="en-US" altLang="it-IT" b="1" u="sng" dirty="0">
                <a:solidFill>
                  <a:srgbClr val="007F51"/>
                </a:solidFill>
                <a:latin typeface="Palatino Linotype" panose="02040502050505030304" pitchFamily="18" charset="0"/>
              </a:rPr>
              <a:t> </a:t>
            </a:r>
            <a:r>
              <a:rPr lang="it-IT" altLang="it-IT" b="1" u="sng" dirty="0">
                <a:solidFill>
                  <a:srgbClr val="007F51"/>
                </a:solidFill>
                <a:latin typeface="Palatino Linotype" panose="02040502050505030304" pitchFamily="18" charset="0"/>
              </a:rPr>
              <a:t>nucleare</a:t>
            </a:r>
            <a:r>
              <a:rPr lang="en-US" altLang="it-IT" b="1" u="sng" dirty="0">
                <a:solidFill>
                  <a:srgbClr val="007F51"/>
                </a:solidFill>
                <a:latin typeface="Palatino Linotype" panose="02040502050505030304" pitchFamily="18" charset="0"/>
              </a:rPr>
              <a:t>, </a:t>
            </a:r>
            <a:r>
              <a:rPr lang="en-US" altLang="it-IT" b="1" u="sng" dirty="0" err="1">
                <a:solidFill>
                  <a:srgbClr val="007F51"/>
                </a:solidFill>
                <a:latin typeface="Palatino Linotype" panose="02040502050505030304" pitchFamily="18" charset="0"/>
              </a:rPr>
              <a:t>cos’è</a:t>
            </a:r>
            <a:r>
              <a:rPr lang="en-US" altLang="it-IT" b="1" u="sng" dirty="0">
                <a:solidFill>
                  <a:srgbClr val="007F51"/>
                </a:solidFill>
                <a:latin typeface="Palatino Linotype" panose="02040502050505030304" pitchFamily="18" charset="0"/>
              </a:rPr>
              <a:t>?</a:t>
            </a:r>
          </a:p>
        </p:txBody>
      </p:sp>
      <p:sp>
        <p:nvSpPr>
          <p:cNvPr id="6152" name="Rectangle 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78319" y="2718054"/>
                <a:ext cx="3591227" cy="3207258"/>
              </a:xfrm>
              <a:prstGeom prst="rect">
                <a:avLst/>
              </a:prstGeom>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lIns="91440" tIns="45720" rIns="91440" bIns="45720" rtlCol="0" anchor="t">
                <a:no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defTabSz="914400">
                  <a:lnSpc>
                    <a:spcPct val="90000"/>
                  </a:lnSpc>
                  <a:spcBef>
                    <a:spcPct val="0"/>
                  </a:spcBef>
                  <a:spcAft>
                    <a:spcPts val="600"/>
                  </a:spcAft>
                  <a:buClrTx/>
                  <a:buNone/>
                </a:pPr>
                <a:r>
                  <a:rPr lang="en-US" altLang="it-IT" sz="1800" dirty="0">
                    <a:solidFill>
                      <a:schemeClr val="tx1"/>
                    </a:solidFill>
                    <a:latin typeface="+mn-lt"/>
                    <a:ea typeface="+mn-ea"/>
                  </a:rPr>
                  <a:t>In </a:t>
                </a:r>
                <a:r>
                  <a:rPr lang="it-IT" altLang="it-IT" sz="1800" dirty="0">
                    <a:solidFill>
                      <a:schemeClr val="tx1"/>
                    </a:solidFill>
                    <a:latin typeface="+mn-lt"/>
                    <a:ea typeface="+mn-ea"/>
                  </a:rPr>
                  <a:t>fisica</a:t>
                </a:r>
                <a:r>
                  <a:rPr lang="en-US" altLang="it-IT" sz="1800" dirty="0">
                    <a:solidFill>
                      <a:schemeClr val="tx1"/>
                    </a:solidFill>
                    <a:latin typeface="+mn-lt"/>
                    <a:ea typeface="+mn-ea"/>
                  </a:rPr>
                  <a:t>, per </a:t>
                </a:r>
                <a:r>
                  <a:rPr lang="it-IT" altLang="it-IT" sz="1800" dirty="0">
                    <a:solidFill>
                      <a:schemeClr val="tx1"/>
                    </a:solidFill>
                    <a:latin typeface="+mn-lt"/>
                    <a:ea typeface="+mn-ea"/>
                  </a:rPr>
                  <a:t>Fusione</a:t>
                </a:r>
                <a:r>
                  <a:rPr lang="en-US" altLang="it-IT" sz="1800" dirty="0">
                    <a:solidFill>
                      <a:schemeClr val="tx1"/>
                    </a:solidFill>
                    <a:latin typeface="+mn-lt"/>
                    <a:ea typeface="+mn-ea"/>
                  </a:rPr>
                  <a:t> </a:t>
                </a:r>
                <a:r>
                  <a:rPr lang="en-US" altLang="it-IT" sz="1800" dirty="0" err="1">
                    <a:solidFill>
                      <a:schemeClr val="tx1"/>
                    </a:solidFill>
                    <a:latin typeface="+mn-lt"/>
                    <a:ea typeface="+mn-ea"/>
                  </a:rPr>
                  <a:t>Termonucleare</a:t>
                </a:r>
                <a:r>
                  <a:rPr lang="en-US" altLang="it-IT" sz="1800" dirty="0">
                    <a:solidFill>
                      <a:schemeClr val="tx1"/>
                    </a:solidFill>
                    <a:latin typeface="+mn-lt"/>
                    <a:ea typeface="+mn-ea"/>
                  </a:rPr>
                  <a:t>, </a:t>
                </a:r>
                <a:r>
                  <a:rPr lang="en-US" altLang="it-IT" sz="1800" dirty="0" err="1">
                    <a:solidFill>
                      <a:schemeClr val="tx1"/>
                    </a:solidFill>
                    <a:latin typeface="+mn-lt"/>
                    <a:ea typeface="+mn-ea"/>
                  </a:rPr>
                  <a:t>si</a:t>
                </a:r>
                <a:r>
                  <a:rPr lang="en-US" altLang="it-IT" sz="1800" dirty="0">
                    <a:solidFill>
                      <a:schemeClr val="tx1"/>
                    </a:solidFill>
                    <a:latin typeface="+mn-lt"/>
                    <a:ea typeface="+mn-ea"/>
                  </a:rPr>
                  <a:t> </a:t>
                </a:r>
                <a:r>
                  <a:rPr lang="en-US" altLang="it-IT" sz="1800" dirty="0" err="1">
                    <a:solidFill>
                      <a:schemeClr val="tx1"/>
                    </a:solidFill>
                    <a:latin typeface="+mn-lt"/>
                    <a:ea typeface="+mn-ea"/>
                  </a:rPr>
                  <a:t>intende</a:t>
                </a:r>
                <a:r>
                  <a:rPr lang="en-US" altLang="it-IT" sz="1800" dirty="0">
                    <a:solidFill>
                      <a:schemeClr val="tx1"/>
                    </a:solidFill>
                    <a:latin typeface="+mn-lt"/>
                    <a:ea typeface="+mn-ea"/>
                  </a:rPr>
                  <a:t> il </a:t>
                </a:r>
                <a:r>
                  <a:rPr lang="en-US" altLang="it-IT" sz="1800" dirty="0" err="1">
                    <a:solidFill>
                      <a:schemeClr val="tx1"/>
                    </a:solidFill>
                    <a:latin typeface="+mn-lt"/>
                    <a:ea typeface="+mn-ea"/>
                  </a:rPr>
                  <a:t>processo</a:t>
                </a:r>
                <a:r>
                  <a:rPr lang="en-US" altLang="it-IT" sz="1800" dirty="0">
                    <a:solidFill>
                      <a:schemeClr val="tx1"/>
                    </a:solidFill>
                    <a:latin typeface="+mn-lt"/>
                    <a:ea typeface="+mn-ea"/>
                  </a:rPr>
                  <a:t> </a:t>
                </a:r>
                <a:r>
                  <a:rPr lang="en-US" altLang="it-IT" sz="1800" dirty="0" err="1">
                    <a:solidFill>
                      <a:schemeClr val="tx1"/>
                    </a:solidFill>
                    <a:latin typeface="+mn-lt"/>
                    <a:ea typeface="+mn-ea"/>
                  </a:rPr>
                  <a:t>mediante</a:t>
                </a:r>
                <a:r>
                  <a:rPr lang="en-US" altLang="it-IT" sz="1800" dirty="0">
                    <a:solidFill>
                      <a:schemeClr val="tx1"/>
                    </a:solidFill>
                    <a:latin typeface="+mn-lt"/>
                    <a:ea typeface="+mn-ea"/>
                  </a:rPr>
                  <a:t> il quale </a:t>
                </a:r>
                <a:r>
                  <a:rPr lang="en-US" altLang="it-IT" sz="1800" dirty="0" err="1">
                    <a:solidFill>
                      <a:schemeClr val="tx1"/>
                    </a:solidFill>
                    <a:latin typeface="+mn-lt"/>
                    <a:ea typeface="+mn-ea"/>
                  </a:rPr>
                  <a:t>i</a:t>
                </a:r>
                <a:r>
                  <a:rPr lang="en-US" altLang="it-IT" sz="1800" dirty="0">
                    <a:solidFill>
                      <a:schemeClr val="tx1"/>
                    </a:solidFill>
                    <a:latin typeface="+mn-lt"/>
                    <a:ea typeface="+mn-ea"/>
                  </a:rPr>
                  <a:t> nuclei di due o </a:t>
                </a:r>
                <a:r>
                  <a:rPr lang="en-US" altLang="it-IT" sz="1800" dirty="0" err="1">
                    <a:solidFill>
                      <a:schemeClr val="tx1"/>
                    </a:solidFill>
                    <a:latin typeface="+mn-lt"/>
                    <a:ea typeface="+mn-ea"/>
                  </a:rPr>
                  <a:t>più</a:t>
                </a:r>
                <a:r>
                  <a:rPr lang="en-US" altLang="it-IT" sz="1800" dirty="0">
                    <a:solidFill>
                      <a:schemeClr val="tx1"/>
                    </a:solidFill>
                    <a:latin typeface="+mn-lt"/>
                    <a:ea typeface="+mn-ea"/>
                  </a:rPr>
                  <a:t> </a:t>
                </a:r>
                <a:r>
                  <a:rPr lang="en-US" altLang="it-IT" sz="1800" dirty="0" err="1">
                    <a:solidFill>
                      <a:schemeClr val="tx1"/>
                    </a:solidFill>
                    <a:latin typeface="+mn-lt"/>
                    <a:ea typeface="+mn-ea"/>
                  </a:rPr>
                  <a:t>atomi</a:t>
                </a:r>
                <a:r>
                  <a:rPr lang="en-US" altLang="it-IT" sz="1800" dirty="0">
                    <a:solidFill>
                      <a:schemeClr val="tx1"/>
                    </a:solidFill>
                    <a:latin typeface="+mn-lt"/>
                    <a:ea typeface="+mn-ea"/>
                  </a:rPr>
                  <a:t> </a:t>
                </a:r>
                <a:r>
                  <a:rPr lang="en-US" altLang="it-IT" sz="1800" dirty="0" err="1">
                    <a:solidFill>
                      <a:schemeClr val="tx1"/>
                    </a:solidFill>
                    <a:latin typeface="+mn-lt"/>
                    <a:ea typeface="+mn-ea"/>
                  </a:rPr>
                  <a:t>vengono</a:t>
                </a:r>
                <a:r>
                  <a:rPr lang="en-US" altLang="it-IT" sz="1800" dirty="0">
                    <a:solidFill>
                      <a:schemeClr val="tx1"/>
                    </a:solidFill>
                    <a:latin typeface="+mn-lt"/>
                    <a:ea typeface="+mn-ea"/>
                  </a:rPr>
                  <a:t> </a:t>
                </a:r>
                <a:r>
                  <a:rPr lang="en-US" altLang="it-IT" sz="1800" dirty="0" err="1">
                    <a:solidFill>
                      <a:schemeClr val="tx1"/>
                    </a:solidFill>
                    <a:latin typeface="+mn-lt"/>
                    <a:ea typeface="+mn-ea"/>
                  </a:rPr>
                  <a:t>compressi</a:t>
                </a:r>
                <a:r>
                  <a:rPr lang="en-US" altLang="it-IT" sz="1800" dirty="0">
                    <a:solidFill>
                      <a:schemeClr val="tx1"/>
                    </a:solidFill>
                    <a:latin typeface="+mn-lt"/>
                    <a:ea typeface="+mn-ea"/>
                  </a:rPr>
                  <a:t> tanto da far </a:t>
                </a:r>
                <a:r>
                  <a:rPr lang="en-US" altLang="it-IT" sz="1800" dirty="0" err="1">
                    <a:solidFill>
                      <a:schemeClr val="tx1"/>
                    </a:solidFill>
                    <a:latin typeface="+mn-lt"/>
                    <a:ea typeface="+mn-ea"/>
                  </a:rPr>
                  <a:t>prevalere</a:t>
                </a:r>
                <a:r>
                  <a:rPr lang="en-US" altLang="it-IT" sz="1800" dirty="0">
                    <a:solidFill>
                      <a:schemeClr val="tx1"/>
                    </a:solidFill>
                    <a:latin typeface="+mn-lt"/>
                    <a:ea typeface="+mn-ea"/>
                  </a:rPr>
                  <a:t> </a:t>
                </a:r>
                <a:r>
                  <a:rPr lang="en-US" altLang="it-IT" sz="1800" dirty="0" err="1">
                    <a:solidFill>
                      <a:schemeClr val="tx1"/>
                    </a:solidFill>
                    <a:latin typeface="+mn-lt"/>
                    <a:ea typeface="+mn-ea"/>
                  </a:rPr>
                  <a:t>l’interazione</a:t>
                </a:r>
                <a:r>
                  <a:rPr lang="en-US" altLang="it-IT" sz="1800" dirty="0">
                    <a:solidFill>
                      <a:schemeClr val="tx1"/>
                    </a:solidFill>
                    <a:latin typeface="+mn-lt"/>
                    <a:ea typeface="+mn-ea"/>
                  </a:rPr>
                  <a:t> forte </a:t>
                </a:r>
                <a:r>
                  <a:rPr lang="en-US" altLang="it-IT" sz="1800" dirty="0" err="1">
                    <a:solidFill>
                      <a:schemeClr val="tx1"/>
                    </a:solidFill>
                    <a:latin typeface="+mn-lt"/>
                    <a:ea typeface="+mn-ea"/>
                  </a:rPr>
                  <a:t>sulla</a:t>
                </a:r>
                <a:r>
                  <a:rPr lang="en-US" altLang="it-IT" sz="1800" dirty="0">
                    <a:solidFill>
                      <a:schemeClr val="tx1"/>
                    </a:solidFill>
                    <a:latin typeface="+mn-lt"/>
                    <a:ea typeface="+mn-ea"/>
                  </a:rPr>
                  <a:t> </a:t>
                </a:r>
                <a:r>
                  <a:rPr lang="en-US" altLang="it-IT" sz="1800" dirty="0" err="1">
                    <a:solidFill>
                      <a:schemeClr val="tx1"/>
                    </a:solidFill>
                    <a:latin typeface="+mn-lt"/>
                    <a:ea typeface="+mn-ea"/>
                  </a:rPr>
                  <a:t>repulsione</a:t>
                </a:r>
                <a:r>
                  <a:rPr lang="en-US" altLang="it-IT" sz="1800" dirty="0">
                    <a:solidFill>
                      <a:schemeClr val="tx1"/>
                    </a:solidFill>
                    <a:latin typeface="+mn-lt"/>
                    <a:ea typeface="+mn-ea"/>
                  </a:rPr>
                  <a:t> </a:t>
                </a:r>
                <a:r>
                  <a:rPr lang="en-US" altLang="it-IT" sz="1800" dirty="0" err="1">
                    <a:solidFill>
                      <a:schemeClr val="tx1"/>
                    </a:solidFill>
                    <a:latin typeface="+mn-lt"/>
                    <a:ea typeface="+mn-ea"/>
                  </a:rPr>
                  <a:t>coulombiana</a:t>
                </a:r>
                <a:r>
                  <a:rPr lang="en-US" altLang="it-IT" sz="1800" dirty="0">
                    <a:solidFill>
                      <a:schemeClr val="tx1"/>
                    </a:solidFill>
                    <a:latin typeface="+mn-lt"/>
                    <a:ea typeface="+mn-ea"/>
                  </a:rPr>
                  <a:t>, </a:t>
                </a:r>
                <a:r>
                  <a:rPr lang="en-US" altLang="it-IT" sz="1800" dirty="0" err="1">
                    <a:solidFill>
                      <a:schemeClr val="tx1"/>
                    </a:solidFill>
                    <a:latin typeface="+mn-lt"/>
                    <a:ea typeface="+mn-ea"/>
                  </a:rPr>
                  <a:t>causando</a:t>
                </a:r>
                <a:r>
                  <a:rPr lang="en-US" altLang="it-IT" sz="1800" dirty="0">
                    <a:solidFill>
                      <a:schemeClr val="tx1"/>
                    </a:solidFill>
                    <a:latin typeface="+mn-lt"/>
                    <a:ea typeface="+mn-ea"/>
                  </a:rPr>
                  <a:t> </a:t>
                </a:r>
                <a:r>
                  <a:rPr lang="en-US" altLang="it-IT" sz="1800" dirty="0" err="1">
                    <a:solidFill>
                      <a:schemeClr val="tx1"/>
                    </a:solidFill>
                    <a:latin typeface="+mn-lt"/>
                    <a:ea typeface="+mn-ea"/>
                  </a:rPr>
                  <a:t>l’unione</a:t>
                </a:r>
                <a:r>
                  <a:rPr lang="en-US" altLang="it-IT" sz="1800" dirty="0">
                    <a:solidFill>
                      <a:schemeClr val="tx1"/>
                    </a:solidFill>
                    <a:latin typeface="+mn-lt"/>
                    <a:ea typeface="+mn-ea"/>
                  </a:rPr>
                  <a:t> </a:t>
                </a:r>
                <a:r>
                  <a:rPr lang="en-US" altLang="it-IT" sz="1800" dirty="0" err="1">
                    <a:solidFill>
                      <a:schemeClr val="tx1"/>
                    </a:solidFill>
                    <a:latin typeface="+mn-lt"/>
                    <a:ea typeface="+mn-ea"/>
                  </a:rPr>
                  <a:t>tra</a:t>
                </a:r>
                <a:r>
                  <a:rPr lang="en-US" altLang="it-IT" sz="1800" dirty="0">
                    <a:solidFill>
                      <a:schemeClr val="tx1"/>
                    </a:solidFill>
                    <a:latin typeface="+mn-lt"/>
                    <a:ea typeface="+mn-ea"/>
                  </a:rPr>
                  <a:t> </a:t>
                </a:r>
                <a:r>
                  <a:rPr lang="en-US" altLang="it-IT" sz="1800" dirty="0" err="1">
                    <a:solidFill>
                      <a:schemeClr val="tx1"/>
                    </a:solidFill>
                    <a:latin typeface="+mn-lt"/>
                    <a:ea typeface="+mn-ea"/>
                  </a:rPr>
                  <a:t>gli</a:t>
                </a:r>
                <a:r>
                  <a:rPr lang="en-US" altLang="it-IT" sz="1800" dirty="0">
                    <a:solidFill>
                      <a:schemeClr val="tx1"/>
                    </a:solidFill>
                    <a:latin typeface="+mn-lt"/>
                    <a:ea typeface="+mn-ea"/>
                  </a:rPr>
                  <a:t> </a:t>
                </a:r>
                <a:r>
                  <a:rPr lang="en-US" altLang="it-IT" sz="1800" dirty="0" err="1">
                    <a:solidFill>
                      <a:schemeClr val="tx1"/>
                    </a:solidFill>
                    <a:latin typeface="+mn-lt"/>
                    <a:ea typeface="+mn-ea"/>
                  </a:rPr>
                  <a:t>atomi</a:t>
                </a:r>
                <a:r>
                  <a:rPr lang="en-US" altLang="it-IT" sz="1800" dirty="0">
                    <a:solidFill>
                      <a:schemeClr val="tx1"/>
                    </a:solidFill>
                    <a:latin typeface="+mn-lt"/>
                    <a:ea typeface="+mn-ea"/>
                  </a:rPr>
                  <a:t> e </a:t>
                </a:r>
                <a:r>
                  <a:rPr lang="en-US" altLang="it-IT" sz="1800" dirty="0" err="1">
                    <a:solidFill>
                      <a:schemeClr val="tx1"/>
                    </a:solidFill>
                    <a:latin typeface="+mn-lt"/>
                    <a:ea typeface="+mn-ea"/>
                  </a:rPr>
                  <a:t>andando</a:t>
                </a:r>
                <a:r>
                  <a:rPr lang="en-US" altLang="it-IT" sz="1800" dirty="0">
                    <a:solidFill>
                      <a:schemeClr val="tx1"/>
                    </a:solidFill>
                    <a:latin typeface="+mn-lt"/>
                    <a:ea typeface="+mn-ea"/>
                  </a:rPr>
                  <a:t> a </a:t>
                </a:r>
                <a:r>
                  <a:rPr lang="en-US" altLang="it-IT" sz="1800" dirty="0" err="1">
                    <a:solidFill>
                      <a:schemeClr val="tx1"/>
                    </a:solidFill>
                    <a:latin typeface="+mn-lt"/>
                    <a:ea typeface="+mn-ea"/>
                  </a:rPr>
                  <a:t>formare</a:t>
                </a:r>
                <a:r>
                  <a:rPr lang="en-US" altLang="it-IT" sz="1800" dirty="0">
                    <a:solidFill>
                      <a:schemeClr val="tx1"/>
                    </a:solidFill>
                    <a:latin typeface="+mn-lt"/>
                    <a:ea typeface="+mn-ea"/>
                  </a:rPr>
                  <a:t> </a:t>
                </a:r>
                <a:r>
                  <a:rPr lang="en-US" altLang="it-IT" sz="1800" dirty="0" err="1">
                    <a:solidFill>
                      <a:schemeClr val="tx1"/>
                    </a:solidFill>
                    <a:latin typeface="+mn-lt"/>
                    <a:ea typeface="+mn-ea"/>
                  </a:rPr>
                  <a:t>così</a:t>
                </a:r>
                <a:r>
                  <a:rPr lang="en-US" altLang="it-IT" sz="1800" dirty="0">
                    <a:solidFill>
                      <a:schemeClr val="tx1"/>
                    </a:solidFill>
                    <a:latin typeface="+mn-lt"/>
                    <a:ea typeface="+mn-ea"/>
                  </a:rPr>
                  <a:t> un </a:t>
                </a:r>
                <a:r>
                  <a:rPr lang="en-US" altLang="it-IT" sz="1800" dirty="0" err="1">
                    <a:solidFill>
                      <a:schemeClr val="tx1"/>
                    </a:solidFill>
                    <a:latin typeface="+mn-lt"/>
                    <a:ea typeface="+mn-ea"/>
                  </a:rPr>
                  <a:t>nucleo</a:t>
                </a:r>
                <a:r>
                  <a:rPr lang="en-US" altLang="it-IT" sz="1800" dirty="0">
                    <a:solidFill>
                      <a:schemeClr val="tx1"/>
                    </a:solidFill>
                    <a:latin typeface="+mn-lt"/>
                    <a:ea typeface="+mn-ea"/>
                  </a:rPr>
                  <a:t> la cui </a:t>
                </a:r>
                <a:r>
                  <a:rPr lang="en-US" altLang="it-IT" sz="1800" dirty="0" err="1">
                    <a:solidFill>
                      <a:schemeClr val="tx1"/>
                    </a:solidFill>
                    <a:latin typeface="+mn-lt"/>
                    <a:ea typeface="+mn-ea"/>
                  </a:rPr>
                  <a:t>massa</a:t>
                </a:r>
                <a:r>
                  <a:rPr lang="en-US" altLang="it-IT" sz="1800" dirty="0">
                    <a:solidFill>
                      <a:schemeClr val="tx1"/>
                    </a:solidFill>
                    <a:latin typeface="+mn-lt"/>
                    <a:ea typeface="+mn-ea"/>
                  </a:rPr>
                  <a:t> </a:t>
                </a:r>
                <a:r>
                  <a:rPr lang="en-US" altLang="it-IT" sz="1800" dirty="0" err="1">
                    <a:solidFill>
                      <a:schemeClr val="tx1"/>
                    </a:solidFill>
                    <a:latin typeface="+mn-lt"/>
                    <a:ea typeface="+mn-ea"/>
                  </a:rPr>
                  <a:t>totale</a:t>
                </a:r>
                <a:r>
                  <a:rPr lang="en-US" altLang="it-IT" sz="1800" dirty="0">
                    <a:solidFill>
                      <a:schemeClr val="tx1"/>
                    </a:solidFill>
                    <a:latin typeface="+mn-lt"/>
                    <a:ea typeface="+mn-ea"/>
                  </a:rPr>
                  <a:t> </a:t>
                </a:r>
                <a:r>
                  <a:rPr lang="en-US" altLang="it-IT" sz="1800" dirty="0" err="1">
                    <a:solidFill>
                      <a:schemeClr val="tx1"/>
                    </a:solidFill>
                    <a:latin typeface="+mn-lt"/>
                    <a:ea typeface="+mn-ea"/>
                  </a:rPr>
                  <a:t>risulta</a:t>
                </a:r>
                <a:r>
                  <a:rPr lang="en-US" altLang="it-IT" sz="1800" dirty="0">
                    <a:solidFill>
                      <a:schemeClr val="tx1"/>
                    </a:solidFill>
                    <a:latin typeface="+mn-lt"/>
                    <a:ea typeface="+mn-ea"/>
                  </a:rPr>
                  <a:t> </a:t>
                </a:r>
                <a:r>
                  <a:rPr lang="en-US" altLang="it-IT" sz="1800" dirty="0" err="1">
                    <a:solidFill>
                      <a:schemeClr val="tx1"/>
                    </a:solidFill>
                    <a:latin typeface="+mn-lt"/>
                    <a:ea typeface="+mn-ea"/>
                  </a:rPr>
                  <a:t>minore</a:t>
                </a:r>
                <a:r>
                  <a:rPr lang="en-US" altLang="it-IT" sz="1800" dirty="0">
                    <a:solidFill>
                      <a:schemeClr val="tx1"/>
                    </a:solidFill>
                    <a:latin typeface="+mn-lt"/>
                    <a:ea typeface="+mn-ea"/>
                  </a:rPr>
                  <a:t> </a:t>
                </a:r>
                <a:r>
                  <a:rPr lang="en-US" altLang="it-IT" sz="1800" dirty="0" err="1">
                    <a:solidFill>
                      <a:schemeClr val="tx1"/>
                    </a:solidFill>
                    <a:latin typeface="+mn-lt"/>
                    <a:ea typeface="+mn-ea"/>
                  </a:rPr>
                  <a:t>della</a:t>
                </a:r>
                <a:r>
                  <a:rPr lang="en-US" altLang="it-IT" sz="1800" dirty="0">
                    <a:solidFill>
                      <a:schemeClr val="tx1"/>
                    </a:solidFill>
                    <a:latin typeface="+mn-lt"/>
                    <a:ea typeface="+mn-ea"/>
                  </a:rPr>
                  <a:t> </a:t>
                </a:r>
                <a:r>
                  <a:rPr lang="en-US" altLang="it-IT" sz="1800" dirty="0" err="1">
                    <a:solidFill>
                      <a:schemeClr val="tx1"/>
                    </a:solidFill>
                    <a:latin typeface="+mn-lt"/>
                    <a:ea typeface="+mn-ea"/>
                  </a:rPr>
                  <a:t>massa</a:t>
                </a:r>
                <a:r>
                  <a:rPr lang="en-US" altLang="it-IT" sz="1800" dirty="0">
                    <a:solidFill>
                      <a:schemeClr val="tx1"/>
                    </a:solidFill>
                    <a:latin typeface="+mn-lt"/>
                    <a:ea typeface="+mn-ea"/>
                  </a:rPr>
                  <a:t> </a:t>
                </a:r>
                <a:r>
                  <a:rPr lang="en-US" altLang="it-IT" sz="1800" dirty="0" err="1">
                    <a:solidFill>
                      <a:schemeClr val="tx1"/>
                    </a:solidFill>
                    <a:latin typeface="+mn-lt"/>
                    <a:ea typeface="+mn-ea"/>
                  </a:rPr>
                  <a:t>dei</a:t>
                </a:r>
                <a:r>
                  <a:rPr lang="en-US" altLang="it-IT" sz="1800" dirty="0">
                    <a:solidFill>
                      <a:schemeClr val="tx1"/>
                    </a:solidFill>
                    <a:latin typeface="+mn-lt"/>
                    <a:ea typeface="+mn-ea"/>
                  </a:rPr>
                  <a:t> </a:t>
                </a:r>
                <a:r>
                  <a:rPr lang="en-US" altLang="it-IT" sz="1800" dirty="0" err="1">
                    <a:solidFill>
                      <a:schemeClr val="tx1"/>
                    </a:solidFill>
                    <a:latin typeface="+mn-lt"/>
                    <a:ea typeface="+mn-ea"/>
                  </a:rPr>
                  <a:t>reagenti</a:t>
                </a:r>
                <a:r>
                  <a:rPr lang="en-US" altLang="it-IT" sz="1800" dirty="0">
                    <a:solidFill>
                      <a:schemeClr val="tx1"/>
                    </a:solidFill>
                    <a:latin typeface="+mn-lt"/>
                    <a:ea typeface="+mn-ea"/>
                  </a:rPr>
                  <a:t> </a:t>
                </a:r>
                <a:r>
                  <a:rPr lang="en-US" altLang="it-IT" sz="1800" dirty="0" err="1">
                    <a:solidFill>
                      <a:schemeClr val="tx1"/>
                    </a:solidFill>
                    <a:latin typeface="+mn-lt"/>
                    <a:ea typeface="+mn-ea"/>
                  </a:rPr>
                  <a:t>originali</a:t>
                </a:r>
                <a:r>
                  <a:rPr lang="en-US" altLang="it-IT" sz="1800" dirty="0">
                    <a:solidFill>
                      <a:schemeClr val="tx1"/>
                    </a:solidFill>
                    <a:latin typeface="+mn-lt"/>
                    <a:ea typeface="+mn-ea"/>
                  </a:rPr>
                  <a:t>. La </a:t>
                </a:r>
                <a:r>
                  <a:rPr lang="en-US" altLang="it-IT" sz="1800" dirty="0" err="1">
                    <a:solidFill>
                      <a:schemeClr val="tx1"/>
                    </a:solidFill>
                    <a:latin typeface="+mn-lt"/>
                    <a:ea typeface="+mn-ea"/>
                  </a:rPr>
                  <a:t>perdita</a:t>
                </a:r>
                <a:r>
                  <a:rPr lang="en-US" altLang="it-IT" sz="1800" dirty="0">
                    <a:solidFill>
                      <a:schemeClr val="tx1"/>
                    </a:solidFill>
                    <a:latin typeface="+mn-lt"/>
                    <a:ea typeface="+mn-ea"/>
                  </a:rPr>
                  <a:t> di </a:t>
                </a:r>
                <a:r>
                  <a:rPr lang="en-US" altLang="it-IT" sz="1800" dirty="0" err="1">
                    <a:solidFill>
                      <a:schemeClr val="tx1"/>
                    </a:solidFill>
                    <a:latin typeface="+mn-lt"/>
                    <a:ea typeface="+mn-ea"/>
                  </a:rPr>
                  <a:t>massa</a:t>
                </a:r>
                <a:r>
                  <a:rPr lang="en-US" altLang="it-IT" sz="1800" dirty="0">
                    <a:solidFill>
                      <a:schemeClr val="tx1"/>
                    </a:solidFill>
                    <a:latin typeface="+mn-lt"/>
                    <a:ea typeface="+mn-ea"/>
                  </a:rPr>
                  <a:t> ha come </a:t>
                </a:r>
                <a:r>
                  <a:rPr lang="en-US" altLang="it-IT" sz="1800" dirty="0" err="1">
                    <a:solidFill>
                      <a:schemeClr val="tx1"/>
                    </a:solidFill>
                    <a:latin typeface="+mn-lt"/>
                    <a:ea typeface="+mn-ea"/>
                  </a:rPr>
                  <a:t>conseguenza</a:t>
                </a:r>
                <a:r>
                  <a:rPr lang="en-US" altLang="it-IT" sz="1800" dirty="0">
                    <a:solidFill>
                      <a:schemeClr val="tx1"/>
                    </a:solidFill>
                    <a:latin typeface="+mn-lt"/>
                    <a:ea typeface="+mn-ea"/>
                  </a:rPr>
                  <a:t> la </a:t>
                </a:r>
                <a:r>
                  <a:rPr lang="en-US" altLang="it-IT" sz="1800" dirty="0" err="1">
                    <a:solidFill>
                      <a:schemeClr val="tx1"/>
                    </a:solidFill>
                    <a:latin typeface="+mn-lt"/>
                    <a:ea typeface="+mn-ea"/>
                  </a:rPr>
                  <a:t>liberazione</a:t>
                </a:r>
                <a:r>
                  <a:rPr lang="en-US" altLang="it-IT" sz="1800" dirty="0">
                    <a:solidFill>
                      <a:schemeClr val="tx1"/>
                    </a:solidFill>
                    <a:latin typeface="+mn-lt"/>
                    <a:ea typeface="+mn-ea"/>
                  </a:rPr>
                  <a:t> di </a:t>
                </a:r>
                <a:r>
                  <a:rPr lang="en-US" altLang="it-IT" sz="1800" dirty="0" err="1">
                    <a:solidFill>
                      <a:schemeClr val="tx1"/>
                    </a:solidFill>
                    <a:latin typeface="+mn-lt"/>
                    <a:ea typeface="+mn-ea"/>
                  </a:rPr>
                  <a:t>un’elevata</a:t>
                </a:r>
                <a:r>
                  <a:rPr lang="en-US" altLang="it-IT" sz="1800" dirty="0">
                    <a:solidFill>
                      <a:schemeClr val="tx1"/>
                    </a:solidFill>
                    <a:latin typeface="+mn-lt"/>
                    <a:ea typeface="+mn-ea"/>
                  </a:rPr>
                  <a:t> </a:t>
                </a:r>
                <a:r>
                  <a:rPr lang="en-US" altLang="it-IT" sz="1800" dirty="0" err="1">
                    <a:solidFill>
                      <a:schemeClr val="tx1"/>
                    </a:solidFill>
                    <a:latin typeface="+mn-lt"/>
                    <a:ea typeface="+mn-ea"/>
                  </a:rPr>
                  <a:t>quantità</a:t>
                </a:r>
                <a:r>
                  <a:rPr lang="en-US" altLang="it-IT" sz="1800" dirty="0">
                    <a:solidFill>
                      <a:schemeClr val="tx1"/>
                    </a:solidFill>
                    <a:latin typeface="+mn-lt"/>
                    <a:ea typeface="+mn-ea"/>
                  </a:rPr>
                  <a:t> di </a:t>
                </a:r>
                <a:r>
                  <a:rPr lang="en-US" altLang="it-IT" sz="1800" dirty="0" err="1">
                    <a:solidFill>
                      <a:schemeClr val="tx1"/>
                    </a:solidFill>
                    <a:latin typeface="+mn-lt"/>
                    <a:ea typeface="+mn-ea"/>
                  </a:rPr>
                  <a:t>energia</a:t>
                </a:r>
                <a:r>
                  <a:rPr lang="en-US" altLang="it-IT" sz="1800" dirty="0">
                    <a:solidFill>
                      <a:schemeClr val="tx1"/>
                    </a:solidFill>
                    <a:latin typeface="+mn-lt"/>
                    <a:ea typeface="+mn-ea"/>
                  </a:rPr>
                  <a:t>, in </a:t>
                </a:r>
                <a:r>
                  <a:rPr lang="en-US" altLang="it-IT" sz="1800" dirty="0" err="1">
                    <a:solidFill>
                      <a:schemeClr val="tx1"/>
                    </a:solidFill>
                    <a:latin typeface="+mn-lt"/>
                    <a:ea typeface="+mn-ea"/>
                  </a:rPr>
                  <a:t>accordo</a:t>
                </a:r>
                <a:r>
                  <a:rPr lang="en-US" altLang="it-IT" sz="1800" dirty="0">
                    <a:solidFill>
                      <a:schemeClr val="tx1"/>
                    </a:solidFill>
                    <a:latin typeface="+mn-lt"/>
                    <a:ea typeface="+mn-ea"/>
                  </a:rPr>
                  <a:t> con </a:t>
                </a:r>
                <a:r>
                  <a:rPr lang="en-US" altLang="it-IT" sz="1800" dirty="0" err="1">
                    <a:solidFill>
                      <a:schemeClr val="tx1"/>
                    </a:solidFill>
                    <a:latin typeface="+mn-lt"/>
                    <a:ea typeface="+mn-ea"/>
                  </a:rPr>
                  <a:t>l’equazione</a:t>
                </a:r>
                <a:r>
                  <a:rPr lang="en-US" altLang="it-IT" sz="1800" dirty="0">
                    <a:solidFill>
                      <a:schemeClr val="tx1"/>
                    </a:solidFill>
                    <a:latin typeface="+mn-lt"/>
                    <a:ea typeface="+mn-ea"/>
                  </a:rPr>
                  <a:t> di Einstein:  </a:t>
                </a:r>
                <a14:m>
                  <m:oMath xmlns:m="http://schemas.openxmlformats.org/officeDocument/2006/math">
                    <m:r>
                      <a:rPr lang="en-US" altLang="it-IT" sz="1800" b="0" i="1">
                        <a:solidFill>
                          <a:schemeClr val="tx1"/>
                        </a:solidFill>
                        <a:latin typeface="Cambria Math" panose="02040503050406030204" pitchFamily="18" charset="0"/>
                        <a:ea typeface="+mn-ea"/>
                      </a:rPr>
                      <m:t>𝐸</m:t>
                    </m:r>
                    <m:r>
                      <a:rPr lang="en-US" altLang="it-IT" sz="1800" b="0" i="1">
                        <a:solidFill>
                          <a:schemeClr val="tx1"/>
                        </a:solidFill>
                        <a:latin typeface="Cambria Math" panose="02040503050406030204" pitchFamily="18" charset="0"/>
                        <a:ea typeface="+mn-ea"/>
                      </a:rPr>
                      <m:t>=</m:t>
                    </m:r>
                    <m:d>
                      <m:dPr>
                        <m:ctrlPr>
                          <a:rPr lang="en-US" altLang="it-IT" sz="1800" b="0" i="1">
                            <a:solidFill>
                              <a:schemeClr val="tx1"/>
                            </a:solidFill>
                            <a:latin typeface="Cambria Math" panose="02040503050406030204" pitchFamily="18" charset="0"/>
                            <a:ea typeface="+mn-ea"/>
                          </a:rPr>
                        </m:ctrlPr>
                      </m:dPr>
                      <m:e>
                        <m:sSub>
                          <m:sSubPr>
                            <m:ctrlPr>
                              <a:rPr lang="en-US" altLang="it-IT" sz="1800" b="0" i="1">
                                <a:solidFill>
                                  <a:schemeClr val="tx1"/>
                                </a:solidFill>
                                <a:latin typeface="Cambria Math" panose="02040503050406030204" pitchFamily="18" charset="0"/>
                                <a:ea typeface="+mn-ea"/>
                              </a:rPr>
                            </m:ctrlPr>
                          </m:sSubPr>
                          <m:e>
                            <m:r>
                              <a:rPr lang="en-US" altLang="it-IT" sz="1800" b="0" i="1">
                                <a:solidFill>
                                  <a:schemeClr val="tx1"/>
                                </a:solidFill>
                                <a:latin typeface="Cambria Math" panose="02040503050406030204" pitchFamily="18" charset="0"/>
                                <a:ea typeface="+mn-ea"/>
                              </a:rPr>
                              <m:t>𝑚</m:t>
                            </m:r>
                          </m:e>
                          <m:sub>
                            <m:r>
                              <a:rPr lang="en-US" altLang="it-IT" sz="1800" b="0" i="1">
                                <a:solidFill>
                                  <a:schemeClr val="tx1"/>
                                </a:solidFill>
                                <a:latin typeface="Cambria Math" panose="02040503050406030204" pitchFamily="18" charset="0"/>
                                <a:ea typeface="+mn-ea"/>
                              </a:rPr>
                              <m:t>𝑟</m:t>
                            </m:r>
                          </m:sub>
                        </m:sSub>
                        <m:r>
                          <a:rPr lang="en-US" altLang="it-IT" sz="1800" b="0" i="1">
                            <a:solidFill>
                              <a:schemeClr val="tx1"/>
                            </a:solidFill>
                            <a:latin typeface="Cambria Math" panose="02040503050406030204" pitchFamily="18" charset="0"/>
                            <a:ea typeface="+mn-ea"/>
                          </a:rPr>
                          <m:t>−</m:t>
                        </m:r>
                        <m:r>
                          <a:rPr lang="en-US" altLang="it-IT" sz="1800" b="0" i="1">
                            <a:solidFill>
                              <a:schemeClr val="tx1"/>
                            </a:solidFill>
                            <a:latin typeface="Cambria Math" panose="02040503050406030204" pitchFamily="18" charset="0"/>
                            <a:ea typeface="+mn-ea"/>
                          </a:rPr>
                          <m:t>𝑚</m:t>
                        </m:r>
                      </m:e>
                    </m:d>
                    <m:sSup>
                      <m:sSupPr>
                        <m:ctrlPr>
                          <a:rPr lang="en-US" altLang="it-IT" sz="1800" b="0" i="1">
                            <a:solidFill>
                              <a:schemeClr val="tx1"/>
                            </a:solidFill>
                            <a:latin typeface="Cambria Math" panose="02040503050406030204" pitchFamily="18" charset="0"/>
                            <a:ea typeface="+mn-ea"/>
                          </a:rPr>
                        </m:ctrlPr>
                      </m:sSupPr>
                      <m:e>
                        <m:r>
                          <a:rPr lang="en-US" altLang="it-IT" sz="1800" b="0" i="1">
                            <a:solidFill>
                              <a:schemeClr val="tx1"/>
                            </a:solidFill>
                            <a:latin typeface="Cambria Math" panose="02040503050406030204" pitchFamily="18" charset="0"/>
                            <a:ea typeface="+mn-ea"/>
                          </a:rPr>
                          <m:t>𝑐</m:t>
                        </m:r>
                      </m:e>
                      <m:sup>
                        <m:r>
                          <a:rPr lang="en-US" altLang="it-IT" sz="1800" b="0" i="1">
                            <a:solidFill>
                              <a:schemeClr val="tx1"/>
                            </a:solidFill>
                            <a:latin typeface="Cambria Math" panose="02040503050406030204" pitchFamily="18" charset="0"/>
                            <a:ea typeface="+mn-ea"/>
                          </a:rPr>
                          <m:t>2</m:t>
                        </m:r>
                      </m:sup>
                    </m:sSup>
                  </m:oMath>
                </a14:m>
                <a:endParaRPr lang="en-US" sz="1800" dirty="0">
                  <a:solidFill>
                    <a:schemeClr val="tx1"/>
                  </a:solidFill>
                  <a:latin typeface="+mn-lt"/>
                  <a:ea typeface="+mn-ea"/>
                </a:endParaRPr>
              </a:p>
            </p:txBody>
          </p:sp>
        </mc:Choice>
        <mc:Fallback>
          <p:sp>
            <p:nvSpPr>
              <p:cNvPr id="27" name="CasellaDiTesto 7">
                <a:extLst>
                  <a:ext uri="{FF2B5EF4-FFF2-40B4-BE49-F238E27FC236}">
                    <a16:creationId xmlns:a16="http://schemas.microsoft.com/office/drawing/2014/main" id="{2073803E-F048-4B48-9DFF-48FD1517207D}"/>
                  </a:ext>
                </a:extLst>
              </p:cNvPr>
              <p:cNvSpPr txBox="1">
                <a:spLocks noRot="1" noChangeAspect="1" noMove="1" noResize="1" noEditPoints="1" noAdjustHandles="1" noChangeArrowheads="1" noChangeShapeType="1" noTextEdit="1"/>
              </p:cNvSpPr>
              <p:nvPr/>
            </p:nvSpPr>
            <p:spPr bwMode="auto">
              <a:xfrm>
                <a:off x="278319" y="2718054"/>
                <a:ext cx="3591227" cy="3207258"/>
              </a:xfrm>
              <a:prstGeom prst="rect">
                <a:avLst/>
              </a:prstGeom>
              <a:blipFill>
                <a:blip r:embed="rId3"/>
                <a:stretch>
                  <a:fillRect l="-1528" t="-1901" r="-1358" b="-13688"/>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41498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3866764" cy="461665"/>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FontTx/>
              <a:buNone/>
            </a:pPr>
            <a:r>
              <a:rPr lang="it-IT" altLang="it-IT" b="1" u="sng" dirty="0">
                <a:solidFill>
                  <a:srgbClr val="007F51"/>
                </a:solidFill>
                <a:latin typeface="Palatino Linotype" panose="02040502050505030304" pitchFamily="18" charset="0"/>
              </a:rPr>
              <a:t>Fusione Nucleare, Perché?</a:t>
            </a: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88573" y="723522"/>
            <a:ext cx="8696401" cy="212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a:lnSpc>
                <a:spcPct val="150000"/>
              </a:lnSpc>
              <a:spcBef>
                <a:spcPct val="0"/>
              </a:spcBef>
              <a:buClrTx/>
              <a:buFontTx/>
              <a:buNone/>
            </a:pPr>
            <a:r>
              <a:rPr lang="it-IT" altLang="it-IT" sz="1800" dirty="0">
                <a:latin typeface="Palatino Linotype" panose="02040502050505030304" pitchFamily="18" charset="0"/>
              </a:rPr>
              <a:t>L’energia nucleare prodotta a seguito di questa reazione è elevatissima e per tale motivo risulta di forte interesse per la civiltà umana sviluppare tecniche sofisticate che ne permettano la raccolta in maniera controllata.</a:t>
            </a:r>
          </a:p>
          <a:p>
            <a:pPr algn="just">
              <a:lnSpc>
                <a:spcPct val="150000"/>
              </a:lnSpc>
              <a:spcBef>
                <a:spcPct val="0"/>
              </a:spcBef>
              <a:buClrTx/>
              <a:buFontTx/>
              <a:buNone/>
            </a:pPr>
            <a:r>
              <a:rPr lang="it-IT" altLang="it-IT" sz="1800" dirty="0">
                <a:latin typeface="Palatino Linotype" panose="02040502050505030304" pitchFamily="18" charset="0"/>
              </a:rPr>
              <a:t>Il processo di Fusione Nucleare avviene naturalmente all’interno delle stelle e trasforma l’idrogeno (di cui sono composte) in elio.</a:t>
            </a:r>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descr="Il futuro della Fusione Nucleare - Vitrociset">
            <a:extLst>
              <a:ext uri="{FF2B5EF4-FFF2-40B4-BE49-F238E27FC236}">
                <a16:creationId xmlns:a16="http://schemas.microsoft.com/office/drawing/2014/main" id="{C61B88F4-5F8C-49FA-B633-18F9EF61D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1015" y="3111190"/>
            <a:ext cx="4163528" cy="27606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a:extLst>
              <a:ext uri="{FF2B5EF4-FFF2-40B4-BE49-F238E27FC236}">
                <a16:creationId xmlns:a16="http://schemas.microsoft.com/office/drawing/2014/main" id="{0F55FE51-8594-4C78-9B5D-E3F02F52CA32}"/>
              </a:ext>
            </a:extLst>
          </p:cNvPr>
          <p:cNvGrpSpPr/>
          <p:nvPr/>
        </p:nvGrpSpPr>
        <p:grpSpPr>
          <a:xfrm>
            <a:off x="-206299" y="3111190"/>
            <a:ext cx="5018978" cy="2469995"/>
            <a:chOff x="-206299" y="3111190"/>
            <a:chExt cx="5018978" cy="2469995"/>
          </a:xfrm>
        </p:grpSpPr>
        <p:pic>
          <p:nvPicPr>
            <p:cNvPr id="5122" name="Picture 2" descr="Chimica: fissione nucleare Diagram | Quizlet">
              <a:extLst>
                <a:ext uri="{FF2B5EF4-FFF2-40B4-BE49-F238E27FC236}">
                  <a16:creationId xmlns:a16="http://schemas.microsoft.com/office/drawing/2014/main" id="{557B9C3B-258A-4318-B809-35E2CB939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16" y="3350433"/>
              <a:ext cx="4594763" cy="1972685"/>
            </a:xfrm>
            <a:prstGeom prst="rect">
              <a:avLst/>
            </a:prstGeom>
            <a:noFill/>
            <a:extLst>
              <a:ext uri="{909E8E84-426E-40DD-AFC4-6F175D3DCCD1}">
                <a14:hiddenFill xmlns:a14="http://schemas.microsoft.com/office/drawing/2010/main">
                  <a:solidFill>
                    <a:srgbClr val="FFFFFF"/>
                  </a:solidFill>
                </a14:hiddenFill>
              </a:ext>
            </a:extLst>
          </p:spPr>
        </p:pic>
        <p:sp>
          <p:nvSpPr>
            <p:cNvPr id="2" name="Segno di moltiplicazione 1">
              <a:extLst>
                <a:ext uri="{FF2B5EF4-FFF2-40B4-BE49-F238E27FC236}">
                  <a16:creationId xmlns:a16="http://schemas.microsoft.com/office/drawing/2014/main" id="{D87A5C4D-D16D-49F6-917C-4F9813E54E00}"/>
                </a:ext>
              </a:extLst>
            </p:cNvPr>
            <p:cNvSpPr/>
            <p:nvPr/>
          </p:nvSpPr>
          <p:spPr>
            <a:xfrm>
              <a:off x="-206299" y="3111190"/>
              <a:ext cx="5018977" cy="2469995"/>
            </a:xfrm>
            <a:prstGeom prst="mathMultiply">
              <a:avLst/>
            </a:prstGeom>
            <a:solidFill>
              <a:srgbClr val="FF0000">
                <a:alpha val="60000"/>
              </a:srgb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361184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88573" y="215018"/>
            <a:ext cx="4175695" cy="830997"/>
          </a:xfrm>
          <a:prstGeom prst="rect">
            <a:avLst/>
          </a:prstGeom>
          <a:noFill/>
          <a:ln>
            <a:noFill/>
          </a:ln>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spcBef>
                <a:spcPct val="0"/>
              </a:spcBef>
              <a:buClrTx/>
              <a:buNone/>
            </a:pPr>
            <a:r>
              <a:rPr lang="it-IT" altLang="it-IT" b="1" u="sng" dirty="0">
                <a:solidFill>
                  <a:srgbClr val="007F51"/>
                </a:solidFill>
                <a:latin typeface="Palatino Linotype" panose="02040502050505030304" pitchFamily="18" charset="0"/>
              </a:rPr>
              <a:t>Fusione Nucleare, Vantaggi</a:t>
            </a:r>
          </a:p>
          <a:p>
            <a:pPr>
              <a:spcBef>
                <a:spcPct val="0"/>
              </a:spcBef>
              <a:buClrTx/>
              <a:buFontTx/>
              <a:buNone/>
            </a:pPr>
            <a:endParaRPr lang="it-IT" altLang="it-IT" b="1" u="sng" dirty="0">
              <a:solidFill>
                <a:srgbClr val="007F51"/>
              </a:solidFill>
              <a:latin typeface="Palatino Linotype" panose="02040502050505030304" pitchFamily="18" charset="0"/>
            </a:endParaRP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69323" y="723522"/>
            <a:ext cx="8696401" cy="2805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marL="285750" indent="-285750" algn="just">
              <a:lnSpc>
                <a:spcPct val="150000"/>
              </a:lnSpc>
              <a:spcBef>
                <a:spcPct val="0"/>
              </a:spcBef>
              <a:buClrTx/>
            </a:pPr>
            <a:r>
              <a:rPr lang="it-IT" altLang="it-IT" b="1" dirty="0">
                <a:latin typeface="Palatino Linotype" panose="02040502050505030304" pitchFamily="18" charset="0"/>
              </a:rPr>
              <a:t>Combustibile semi-inesauribile</a:t>
            </a:r>
          </a:p>
          <a:p>
            <a:pPr marL="285750" indent="-285750" algn="just">
              <a:lnSpc>
                <a:spcPct val="150000"/>
              </a:lnSpc>
              <a:spcBef>
                <a:spcPct val="0"/>
              </a:spcBef>
              <a:buClrTx/>
            </a:pPr>
            <a:r>
              <a:rPr lang="it-IT" altLang="it-IT" b="1" dirty="0">
                <a:latin typeface="Palatino Linotype" panose="02040502050505030304" pitchFamily="18" charset="0"/>
              </a:rPr>
              <a:t>Rischi di Contaminazione grave </a:t>
            </a:r>
            <a:r>
              <a:rPr lang="it-IT" altLang="it-IT" b="1" u="sng" dirty="0">
                <a:latin typeface="Palatino Linotype" panose="02040502050505030304" pitchFamily="18" charset="0"/>
              </a:rPr>
              <a:t>nulli</a:t>
            </a:r>
          </a:p>
          <a:p>
            <a:pPr marL="285750" indent="-285750" algn="just">
              <a:lnSpc>
                <a:spcPct val="150000"/>
              </a:lnSpc>
              <a:spcBef>
                <a:spcPct val="0"/>
              </a:spcBef>
              <a:buClrTx/>
            </a:pPr>
            <a:r>
              <a:rPr lang="it-IT" altLang="it-IT" b="1" dirty="0">
                <a:latin typeface="Palatino Linotype" panose="02040502050505030304" pitchFamily="18" charset="0"/>
              </a:rPr>
              <a:t>Assenza di inquinanti ambientali</a:t>
            </a:r>
          </a:p>
          <a:p>
            <a:pPr marL="285750" indent="-285750" algn="just">
              <a:lnSpc>
                <a:spcPct val="150000"/>
              </a:lnSpc>
              <a:spcBef>
                <a:spcPct val="0"/>
              </a:spcBef>
              <a:buClrTx/>
            </a:pPr>
            <a:r>
              <a:rPr lang="it-IT" altLang="it-IT" b="1" dirty="0">
                <a:latin typeface="Palatino Linotype" panose="02040502050505030304" pitchFamily="18" charset="0"/>
              </a:rPr>
              <a:t>Nessuno prodotto derivato è adatto a fini Bellici</a:t>
            </a:r>
          </a:p>
          <a:p>
            <a:pPr marL="285750" indent="-285750" algn="just">
              <a:lnSpc>
                <a:spcPct val="150000"/>
              </a:lnSpc>
              <a:spcBef>
                <a:spcPct val="0"/>
              </a:spcBef>
              <a:buClrTx/>
            </a:pPr>
            <a:r>
              <a:rPr lang="it-IT" altLang="it-IT" b="1" dirty="0">
                <a:latin typeface="Palatino Linotype" panose="02040502050505030304" pitchFamily="18" charset="0"/>
              </a:rPr>
              <a:t>Livelli lievi di radioattività residua</a:t>
            </a:r>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08545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 strumento, motore, mugnaio&#10;&#10;Descrizione generata automaticamente">
            <a:extLst>
              <a:ext uri="{FF2B5EF4-FFF2-40B4-BE49-F238E27FC236}">
                <a16:creationId xmlns:a16="http://schemas.microsoft.com/office/drawing/2014/main" id="{0EC0B769-93DF-4451-A316-20835C83D737}"/>
              </a:ext>
            </a:extLst>
          </p:cNvPr>
          <p:cNvPicPr>
            <a:picLocks noChangeAspect="1"/>
          </p:cNvPicPr>
          <p:nvPr/>
        </p:nvPicPr>
        <p:blipFill rotWithShape="1">
          <a:blip r:embed="rId2">
            <a:extLst>
              <a:ext uri="{28A0092B-C50C-407E-A947-70E740481C1C}">
                <a14:useLocalDpi xmlns:a14="http://schemas.microsoft.com/office/drawing/2010/main" val="0"/>
              </a:ext>
            </a:extLst>
          </a:blip>
          <a:srcRect l="15143" t="6994" r="26885"/>
          <a:stretch/>
        </p:blipFill>
        <p:spPr>
          <a:xfrm>
            <a:off x="2642616" y="10"/>
            <a:ext cx="6501384" cy="6857990"/>
          </a:xfrm>
          <a:prstGeom prst="rect">
            <a:avLst/>
          </a:prstGeom>
        </p:spPr>
      </p:pic>
      <p:sp>
        <p:nvSpPr>
          <p:cNvPr id="34" name="Rectangle 3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ttangolo 1">
            <a:extLst>
              <a:ext uri="{FF2B5EF4-FFF2-40B4-BE49-F238E27FC236}">
                <a16:creationId xmlns:a16="http://schemas.microsoft.com/office/drawing/2014/main" id="{207DBE64-051E-4791-BB45-3EA8284E2087}"/>
              </a:ext>
            </a:extLst>
          </p:cNvPr>
          <p:cNvSpPr>
            <a:spLocks noChangeArrowheads="1"/>
          </p:cNvSpPr>
          <p:nvPr/>
        </p:nvSpPr>
        <p:spPr bwMode="auto">
          <a:xfrm>
            <a:off x="278320" y="1161288"/>
            <a:ext cx="3200860" cy="1124712"/>
          </a:xfrm>
          <a:prstGeom prst="rect">
            <a:avLst/>
          </a:prstGeom>
        </p:spPr>
        <p:txBody>
          <a:bodyPr vert="horz" lIns="91440" tIns="45720" rIns="91440" bIns="45720" rtlCol="0" anchor="b">
            <a:norm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defTabSz="914400">
              <a:lnSpc>
                <a:spcPct val="90000"/>
              </a:lnSpc>
              <a:spcBef>
                <a:spcPct val="0"/>
              </a:spcBef>
              <a:spcAft>
                <a:spcPts val="600"/>
              </a:spcAft>
              <a:buClrTx/>
              <a:buNone/>
            </a:pPr>
            <a:r>
              <a:rPr lang="en-US" altLang="it-IT" b="1" u="sng" dirty="0">
                <a:solidFill>
                  <a:srgbClr val="007F51"/>
                </a:solidFill>
                <a:latin typeface="Palatino Linotype" panose="02040502050505030304" pitchFamily="18" charset="0"/>
              </a:rPr>
              <a:t>Tokamak, centrale di </a:t>
            </a:r>
            <a:r>
              <a:rPr lang="en-US" altLang="it-IT" b="1" u="sng" dirty="0" err="1">
                <a:solidFill>
                  <a:srgbClr val="007F51"/>
                </a:solidFill>
                <a:latin typeface="Palatino Linotype" panose="02040502050505030304" pitchFamily="18" charset="0"/>
              </a:rPr>
              <a:t>Fusione</a:t>
            </a:r>
            <a:r>
              <a:rPr lang="en-US" altLang="it-IT" b="1" u="sng" dirty="0">
                <a:solidFill>
                  <a:srgbClr val="007F51"/>
                </a:solidFill>
                <a:latin typeface="Palatino Linotype" panose="02040502050505030304" pitchFamily="18" charset="0"/>
              </a:rPr>
              <a:t> </a:t>
            </a:r>
            <a:r>
              <a:rPr lang="en-US" altLang="it-IT" b="1" u="sng" dirty="0" err="1">
                <a:solidFill>
                  <a:srgbClr val="007F51"/>
                </a:solidFill>
                <a:latin typeface="Palatino Linotype" panose="02040502050505030304" pitchFamily="18" charset="0"/>
              </a:rPr>
              <a:t>Nucleare</a:t>
            </a:r>
            <a:endParaRPr lang="en-US" altLang="it-IT" b="1" u="sng" dirty="0">
              <a:solidFill>
                <a:srgbClr val="007F51"/>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asellaDiTesto 7">
            <a:extLst>
              <a:ext uri="{FF2B5EF4-FFF2-40B4-BE49-F238E27FC236}">
                <a16:creationId xmlns:a16="http://schemas.microsoft.com/office/drawing/2014/main" id="{2073803E-F048-4B48-9DFF-48FD1517207D}"/>
              </a:ext>
            </a:extLst>
          </p:cNvPr>
          <p:cNvSpPr txBox="1">
            <a:spLocks noChangeArrowheads="1"/>
          </p:cNvSpPr>
          <p:nvPr/>
        </p:nvSpPr>
        <p:spPr bwMode="auto">
          <a:xfrm>
            <a:off x="278319" y="2718054"/>
            <a:ext cx="3836481" cy="19754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spcBef>
                <a:spcPct val="20000"/>
              </a:spcBef>
              <a:buClr>
                <a:srgbClr val="822433"/>
              </a:buClr>
              <a:buChar char="•"/>
              <a:defRPr sz="24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MS PGothic"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MS PGothic" panose="020B0600070205080204" pitchFamily="34" charset="-128"/>
              </a:defRPr>
            </a:lvl9pPr>
          </a:lstStyle>
          <a:p>
            <a:pPr algn="just" defTabSz="914400">
              <a:lnSpc>
                <a:spcPct val="90000"/>
              </a:lnSpc>
              <a:spcBef>
                <a:spcPct val="0"/>
              </a:spcBef>
              <a:spcAft>
                <a:spcPts val="600"/>
              </a:spcAft>
              <a:buClrTx/>
              <a:buNone/>
            </a:pPr>
            <a:r>
              <a:rPr lang="en-US" altLang="it-IT" sz="1800" dirty="0">
                <a:solidFill>
                  <a:schemeClr val="tx1"/>
                </a:solidFill>
                <a:latin typeface="+mn-lt"/>
                <a:ea typeface="+mn-ea"/>
              </a:rPr>
              <a:t>Un Tokamak è una </a:t>
            </a:r>
            <a:r>
              <a:rPr lang="en-US" altLang="it-IT" sz="1800" dirty="0" err="1">
                <a:solidFill>
                  <a:schemeClr val="tx1"/>
                </a:solidFill>
                <a:latin typeface="+mn-lt"/>
                <a:ea typeface="+mn-ea"/>
              </a:rPr>
              <a:t>macchina</a:t>
            </a:r>
            <a:r>
              <a:rPr lang="en-US" altLang="it-IT" sz="1800" dirty="0">
                <a:solidFill>
                  <a:schemeClr val="tx1"/>
                </a:solidFill>
                <a:latin typeface="+mn-lt"/>
                <a:ea typeface="+mn-ea"/>
              </a:rPr>
              <a:t> di forma </a:t>
            </a:r>
            <a:r>
              <a:rPr lang="en-US" altLang="it-IT" sz="1800" b="1" dirty="0" err="1">
                <a:solidFill>
                  <a:schemeClr val="tx1"/>
                </a:solidFill>
                <a:latin typeface="+mn-lt"/>
                <a:ea typeface="+mn-ea"/>
              </a:rPr>
              <a:t>toroidale</a:t>
            </a:r>
            <a:r>
              <a:rPr lang="en-US" altLang="it-IT" sz="1800" dirty="0">
                <a:solidFill>
                  <a:schemeClr val="tx1"/>
                </a:solidFill>
                <a:latin typeface="+mn-lt"/>
                <a:ea typeface="+mn-ea"/>
              </a:rPr>
              <a:t> (a </a:t>
            </a:r>
            <a:r>
              <a:rPr lang="en-US" altLang="it-IT" sz="1800" dirty="0" err="1">
                <a:solidFill>
                  <a:schemeClr val="tx1"/>
                </a:solidFill>
                <a:latin typeface="+mn-lt"/>
                <a:ea typeface="+mn-ea"/>
              </a:rPr>
              <a:t>ciambella</a:t>
            </a:r>
            <a:r>
              <a:rPr lang="en-US" altLang="it-IT" sz="1800" dirty="0">
                <a:solidFill>
                  <a:schemeClr val="tx1"/>
                </a:solidFill>
                <a:latin typeface="+mn-lt"/>
                <a:ea typeface="+mn-ea"/>
              </a:rPr>
              <a:t>) in cui un gas (</a:t>
            </a:r>
            <a:r>
              <a:rPr lang="en-US" altLang="it-IT" sz="1800" dirty="0" err="1">
                <a:solidFill>
                  <a:schemeClr val="tx1"/>
                </a:solidFill>
                <a:latin typeface="+mn-lt"/>
                <a:ea typeface="+mn-ea"/>
              </a:rPr>
              <a:t>solitamente</a:t>
            </a:r>
            <a:r>
              <a:rPr lang="en-US" altLang="it-IT" sz="1800" dirty="0">
                <a:solidFill>
                  <a:schemeClr val="tx1"/>
                </a:solidFill>
                <a:latin typeface="+mn-lt"/>
                <a:ea typeface="+mn-ea"/>
              </a:rPr>
              <a:t> </a:t>
            </a:r>
            <a:r>
              <a:rPr lang="en-US" altLang="it-IT" sz="1800" dirty="0" err="1">
                <a:solidFill>
                  <a:schemeClr val="tx1"/>
                </a:solidFill>
                <a:latin typeface="+mn-lt"/>
                <a:ea typeface="+mn-ea"/>
              </a:rPr>
              <a:t>idrogeno</a:t>
            </a:r>
            <a:r>
              <a:rPr lang="en-US" altLang="it-IT" sz="1800" dirty="0">
                <a:solidFill>
                  <a:schemeClr val="tx1"/>
                </a:solidFill>
                <a:latin typeface="+mn-lt"/>
                <a:ea typeface="+mn-ea"/>
              </a:rPr>
              <a:t>) </a:t>
            </a:r>
            <a:r>
              <a:rPr lang="en-US" altLang="it-IT" sz="1800" dirty="0" err="1">
                <a:solidFill>
                  <a:schemeClr val="tx1"/>
                </a:solidFill>
                <a:latin typeface="+mn-lt"/>
                <a:ea typeface="+mn-ea"/>
              </a:rPr>
              <a:t>viene</a:t>
            </a:r>
            <a:r>
              <a:rPr lang="en-US" altLang="it-IT" sz="1800" dirty="0">
                <a:solidFill>
                  <a:schemeClr val="tx1"/>
                </a:solidFill>
                <a:latin typeface="+mn-lt"/>
                <a:ea typeface="+mn-ea"/>
              </a:rPr>
              <a:t> </a:t>
            </a:r>
            <a:r>
              <a:rPr lang="en-US" altLang="it-IT" sz="1800" dirty="0" err="1">
                <a:solidFill>
                  <a:schemeClr val="tx1"/>
                </a:solidFill>
                <a:latin typeface="+mn-lt"/>
                <a:ea typeface="+mn-ea"/>
              </a:rPr>
              <a:t>portato</a:t>
            </a:r>
            <a:r>
              <a:rPr lang="en-US" altLang="it-IT" sz="1800" dirty="0">
                <a:solidFill>
                  <a:schemeClr val="tx1"/>
                </a:solidFill>
                <a:latin typeface="+mn-lt"/>
                <a:ea typeface="+mn-ea"/>
              </a:rPr>
              <a:t> </a:t>
            </a:r>
            <a:r>
              <a:rPr lang="en-US" altLang="it-IT" sz="1800" dirty="0" err="1">
                <a:solidFill>
                  <a:schemeClr val="tx1"/>
                </a:solidFill>
                <a:latin typeface="+mn-lt"/>
                <a:ea typeface="+mn-ea"/>
              </a:rPr>
              <a:t>nello</a:t>
            </a:r>
            <a:r>
              <a:rPr lang="en-US" altLang="it-IT" sz="1800" dirty="0">
                <a:solidFill>
                  <a:schemeClr val="tx1"/>
                </a:solidFill>
                <a:latin typeface="+mn-lt"/>
                <a:ea typeface="+mn-ea"/>
              </a:rPr>
              <a:t> </a:t>
            </a:r>
            <a:r>
              <a:rPr lang="en-US" altLang="it-IT" sz="1800" dirty="0" err="1">
                <a:solidFill>
                  <a:schemeClr val="tx1"/>
                </a:solidFill>
                <a:latin typeface="+mn-lt"/>
                <a:ea typeface="+mn-ea"/>
              </a:rPr>
              <a:t>stato</a:t>
            </a:r>
            <a:r>
              <a:rPr lang="en-US" altLang="it-IT" sz="1800" dirty="0">
                <a:solidFill>
                  <a:schemeClr val="tx1"/>
                </a:solidFill>
                <a:latin typeface="+mn-lt"/>
                <a:ea typeface="+mn-ea"/>
              </a:rPr>
              <a:t> di </a:t>
            </a:r>
            <a:r>
              <a:rPr lang="en-US" altLang="it-IT" sz="1800" b="1" dirty="0">
                <a:solidFill>
                  <a:schemeClr val="tx1"/>
                </a:solidFill>
                <a:latin typeface="+mn-lt"/>
                <a:ea typeface="+mn-ea"/>
              </a:rPr>
              <a:t>Plasma</a:t>
            </a:r>
            <a:r>
              <a:rPr lang="en-US" altLang="it-IT" sz="1800" dirty="0">
                <a:solidFill>
                  <a:schemeClr val="tx1"/>
                </a:solidFill>
                <a:latin typeface="+mn-lt"/>
                <a:ea typeface="+mn-ea"/>
              </a:rPr>
              <a:t> e </a:t>
            </a:r>
            <a:r>
              <a:rPr lang="en-US" altLang="it-IT" sz="1800" dirty="0" err="1">
                <a:solidFill>
                  <a:schemeClr val="tx1"/>
                </a:solidFill>
                <a:latin typeface="+mn-lt"/>
                <a:ea typeface="+mn-ea"/>
              </a:rPr>
              <a:t>mantenuto</a:t>
            </a:r>
            <a:r>
              <a:rPr lang="en-US" altLang="it-IT" sz="1800" dirty="0">
                <a:solidFill>
                  <a:schemeClr val="tx1"/>
                </a:solidFill>
                <a:latin typeface="+mn-lt"/>
                <a:ea typeface="+mn-ea"/>
              </a:rPr>
              <a:t> </a:t>
            </a:r>
            <a:r>
              <a:rPr lang="en-US" altLang="it-IT" sz="1800" dirty="0" err="1">
                <a:solidFill>
                  <a:schemeClr val="tx1"/>
                </a:solidFill>
                <a:latin typeface="+mn-lt"/>
                <a:ea typeface="+mn-ea"/>
              </a:rPr>
              <a:t>coeso</a:t>
            </a:r>
            <a:r>
              <a:rPr lang="en-US" altLang="it-IT" sz="1800" dirty="0">
                <a:solidFill>
                  <a:schemeClr val="tx1"/>
                </a:solidFill>
                <a:latin typeface="+mn-lt"/>
                <a:ea typeface="+mn-ea"/>
              </a:rPr>
              <a:t> e </a:t>
            </a:r>
            <a:r>
              <a:rPr lang="en-US" altLang="it-IT" sz="1800" dirty="0" err="1">
                <a:solidFill>
                  <a:schemeClr val="tx1"/>
                </a:solidFill>
                <a:latin typeface="+mn-lt"/>
                <a:ea typeface="+mn-ea"/>
              </a:rPr>
              <a:t>lontano</a:t>
            </a:r>
            <a:r>
              <a:rPr lang="en-US" altLang="it-IT" sz="1800" dirty="0">
                <a:solidFill>
                  <a:schemeClr val="tx1"/>
                </a:solidFill>
                <a:latin typeface="+mn-lt"/>
                <a:ea typeface="+mn-ea"/>
              </a:rPr>
              <a:t> </a:t>
            </a:r>
            <a:r>
              <a:rPr lang="en-US" altLang="it-IT" sz="1800" dirty="0" err="1">
                <a:solidFill>
                  <a:schemeClr val="tx1"/>
                </a:solidFill>
                <a:latin typeface="+mn-lt"/>
                <a:ea typeface="+mn-ea"/>
              </a:rPr>
              <a:t>dalle</a:t>
            </a:r>
            <a:r>
              <a:rPr lang="en-US" altLang="it-IT" sz="1800" dirty="0">
                <a:solidFill>
                  <a:schemeClr val="tx1"/>
                </a:solidFill>
                <a:latin typeface="+mn-lt"/>
                <a:ea typeface="+mn-ea"/>
              </a:rPr>
              <a:t> </a:t>
            </a:r>
            <a:r>
              <a:rPr lang="en-US" altLang="it-IT" sz="1800" dirty="0" err="1">
                <a:solidFill>
                  <a:schemeClr val="tx1"/>
                </a:solidFill>
                <a:latin typeface="+mn-lt"/>
                <a:ea typeface="+mn-ea"/>
              </a:rPr>
              <a:t>pareti</a:t>
            </a:r>
            <a:r>
              <a:rPr lang="en-US" altLang="it-IT" sz="1800" dirty="0">
                <a:solidFill>
                  <a:schemeClr val="tx1"/>
                </a:solidFill>
                <a:latin typeface="+mn-lt"/>
                <a:ea typeface="+mn-ea"/>
              </a:rPr>
              <a:t> interne </a:t>
            </a:r>
            <a:r>
              <a:rPr lang="en-US" altLang="it-IT" sz="1800" dirty="0" err="1">
                <a:solidFill>
                  <a:schemeClr val="tx1"/>
                </a:solidFill>
                <a:latin typeface="+mn-lt"/>
                <a:ea typeface="+mn-ea"/>
              </a:rPr>
              <a:t>grazie</a:t>
            </a:r>
            <a:r>
              <a:rPr lang="en-US" altLang="it-IT" sz="1800" dirty="0">
                <a:solidFill>
                  <a:schemeClr val="tx1"/>
                </a:solidFill>
                <a:latin typeface="+mn-lt"/>
                <a:ea typeface="+mn-ea"/>
              </a:rPr>
              <a:t> ad un campo </a:t>
            </a:r>
            <a:r>
              <a:rPr lang="en-US" altLang="it-IT" sz="1800" dirty="0" err="1">
                <a:solidFill>
                  <a:schemeClr val="tx1"/>
                </a:solidFill>
                <a:latin typeface="+mn-lt"/>
                <a:ea typeface="+mn-ea"/>
              </a:rPr>
              <a:t>magnetico</a:t>
            </a:r>
            <a:r>
              <a:rPr lang="en-US" altLang="it-IT" sz="1800" dirty="0">
                <a:solidFill>
                  <a:schemeClr val="tx1"/>
                </a:solidFill>
                <a:latin typeface="+mn-lt"/>
                <a:ea typeface="+mn-ea"/>
              </a:rPr>
              <a:t> </a:t>
            </a:r>
            <a:r>
              <a:rPr lang="en-US" altLang="it-IT" sz="1800" dirty="0" err="1">
                <a:solidFill>
                  <a:schemeClr val="tx1"/>
                </a:solidFill>
                <a:latin typeface="+mn-lt"/>
                <a:ea typeface="+mn-ea"/>
              </a:rPr>
              <a:t>creato</a:t>
            </a:r>
            <a:r>
              <a:rPr lang="en-US" altLang="it-IT" sz="1800" dirty="0">
                <a:solidFill>
                  <a:schemeClr val="tx1"/>
                </a:solidFill>
                <a:latin typeface="+mn-lt"/>
                <a:ea typeface="+mn-ea"/>
              </a:rPr>
              <a:t> da </a:t>
            </a:r>
            <a:r>
              <a:rPr lang="en-US" altLang="it-IT" sz="1800" dirty="0" err="1">
                <a:solidFill>
                  <a:schemeClr val="tx1"/>
                </a:solidFill>
                <a:latin typeface="+mn-lt"/>
                <a:ea typeface="+mn-ea"/>
              </a:rPr>
              <a:t>elettromagneti</a:t>
            </a:r>
            <a:r>
              <a:rPr lang="en-US" altLang="it-IT" sz="1800" dirty="0">
                <a:solidFill>
                  <a:schemeClr val="tx1"/>
                </a:solidFill>
                <a:latin typeface="+mn-lt"/>
                <a:ea typeface="+mn-ea"/>
              </a:rPr>
              <a:t> </a:t>
            </a:r>
            <a:r>
              <a:rPr lang="en-US" altLang="it-IT" sz="1800" dirty="0" err="1">
                <a:solidFill>
                  <a:schemeClr val="tx1"/>
                </a:solidFill>
                <a:latin typeface="+mn-lt"/>
                <a:ea typeface="+mn-ea"/>
              </a:rPr>
              <a:t>esterni</a:t>
            </a:r>
            <a:r>
              <a:rPr lang="en-US" altLang="it-IT" sz="1800" dirty="0">
                <a:solidFill>
                  <a:schemeClr val="tx1"/>
                </a:solidFill>
                <a:latin typeface="+mn-lt"/>
                <a:ea typeface="+mn-ea"/>
              </a:rPr>
              <a:t> </a:t>
            </a:r>
            <a:r>
              <a:rPr lang="en-US" altLang="it-IT" sz="1800" dirty="0" err="1">
                <a:solidFill>
                  <a:schemeClr val="tx1"/>
                </a:solidFill>
                <a:latin typeface="+mn-lt"/>
                <a:ea typeface="+mn-ea"/>
              </a:rPr>
              <a:t>alla</a:t>
            </a:r>
            <a:r>
              <a:rPr lang="en-US" altLang="it-IT" sz="1800" dirty="0">
                <a:solidFill>
                  <a:schemeClr val="tx1"/>
                </a:solidFill>
                <a:latin typeface="+mn-lt"/>
                <a:ea typeface="+mn-ea"/>
              </a:rPr>
              <a:t> camera</a:t>
            </a:r>
            <a:endParaRPr lang="en-US" altLang="it-IT" sz="1800" b="1" dirty="0">
              <a:solidFill>
                <a:schemeClr val="tx1"/>
              </a:solidFill>
              <a:latin typeface="+mn-lt"/>
              <a:ea typeface="+mn-ea"/>
            </a:endParaRPr>
          </a:p>
        </p:txBody>
      </p:sp>
      <p:sp>
        <p:nvSpPr>
          <p:cNvPr id="11" name="Rectangle 13">
            <a:extLst>
              <a:ext uri="{FF2B5EF4-FFF2-40B4-BE49-F238E27FC236}">
                <a16:creationId xmlns:a16="http://schemas.microsoft.com/office/drawing/2014/main" id="{D1881366-7378-40B1-9F8A-0D4245CCE4B9}"/>
              </a:ext>
            </a:extLst>
          </p:cNvPr>
          <p:cNvSpPr>
            <a:spLocks noChangeArrowheads="1"/>
          </p:cNvSpPr>
          <p:nvPr userDrawn="1"/>
        </p:nvSpPr>
        <p:spPr bwMode="auto">
          <a:xfrm>
            <a:off x="0" y="6324600"/>
            <a:ext cx="9144000" cy="533400"/>
          </a:xfrm>
          <a:prstGeom prst="rect">
            <a:avLst/>
          </a:prstGeom>
          <a:solidFill>
            <a:srgbClr val="007F51"/>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it-IT" altLang="it-IT"/>
          </a:p>
        </p:txBody>
      </p:sp>
      <p:sp>
        <p:nvSpPr>
          <p:cNvPr id="4" name="AutoShape 6" descr="Una simulazione mostra l&amp;#39;efficienza di un reattore a fusione nucleare">
            <a:extLst>
              <a:ext uri="{FF2B5EF4-FFF2-40B4-BE49-F238E27FC236}">
                <a16:creationId xmlns:a16="http://schemas.microsoft.com/office/drawing/2014/main" id="{F35CE243-217C-4A45-8011-3261202CD5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44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magine che contiene elettronico, connettore, adattatore&#10;&#10;Descrizione generata automaticamente">
            <a:extLst>
              <a:ext uri="{FF2B5EF4-FFF2-40B4-BE49-F238E27FC236}">
                <a16:creationId xmlns:a16="http://schemas.microsoft.com/office/drawing/2014/main" id="{34B01545-E902-4E0D-A16A-FD3AE908578E}"/>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9211" r="5789"/>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a:extLst>
              <a:ext uri="{FF2B5EF4-FFF2-40B4-BE49-F238E27FC236}">
                <a16:creationId xmlns:a16="http://schemas.microsoft.com/office/drawing/2014/main" id="{AEF9043D-02F4-4959-BDDB-A81A90621CF0}"/>
              </a:ext>
            </a:extLst>
          </p:cNvPr>
          <p:cNvSpPr>
            <a:spLocks noGrp="1"/>
          </p:cNvSpPr>
          <p:nvPr>
            <p:ph type="ctrTitle"/>
          </p:nvPr>
        </p:nvSpPr>
        <p:spPr>
          <a:xfrm>
            <a:off x="1143000" y="1122362"/>
            <a:ext cx="6858000" cy="2900518"/>
          </a:xfrm>
        </p:spPr>
        <p:txBody>
          <a:bodyPr>
            <a:normAutofit/>
          </a:bodyPr>
          <a:lstStyle/>
          <a:p>
            <a:r>
              <a:rPr lang="it-IT">
                <a:solidFill>
                  <a:srgbClr val="FFFFFF"/>
                </a:solidFill>
              </a:rPr>
              <a:t>Prototipo</a:t>
            </a:r>
          </a:p>
        </p:txBody>
      </p:sp>
    </p:spTree>
    <p:extLst>
      <p:ext uri="{BB962C8B-B14F-4D97-AF65-F5344CB8AC3E}">
        <p14:creationId xmlns:p14="http://schemas.microsoft.com/office/powerpoint/2010/main" val="17201226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7592</TotalTime>
  <Words>2377</Words>
  <Application>Microsoft Office PowerPoint</Application>
  <PresentationFormat>Presentazione su schermo (4:3)</PresentationFormat>
  <Paragraphs>317</Paragraphs>
  <Slides>39</Slides>
  <Notes>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39</vt:i4>
      </vt:variant>
    </vt:vector>
  </HeadingPairs>
  <TitlesOfParts>
    <vt:vector size="46" baseType="lpstr">
      <vt:lpstr>Arial</vt:lpstr>
      <vt:lpstr>Calibri</vt:lpstr>
      <vt:lpstr>Calibri Light</vt:lpstr>
      <vt:lpstr>Cambria Math</vt:lpstr>
      <vt:lpstr>Palatino Linotype</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Prototipo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Alice</dc:creator>
  <cp:lastModifiedBy>emanuele alfano</cp:lastModifiedBy>
  <cp:revision>433</cp:revision>
  <dcterms:created xsi:type="dcterms:W3CDTF">2021-03-18T18:17:38Z</dcterms:created>
  <dcterms:modified xsi:type="dcterms:W3CDTF">2021-10-11T20:16:44Z</dcterms:modified>
</cp:coreProperties>
</file>